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Helios" panose="020B0504020202020204" pitchFamily="34" charset="0"/>
      <p:regular r:id="rId16"/>
    </p:embeddedFont>
    <p:embeddedFont>
      <p:font typeface="Helios Bold" panose="020B0704020202020204" pitchFamily="34" charset="0"/>
      <p:regular r:id="rId17"/>
      <p:bold r:id="rId18"/>
    </p:embeddedFont>
    <p:embeddedFont>
      <p:font typeface="Klein" panose="02000503060000020004" pitchFamily="2" charset="0"/>
      <p:regular r:id="rId19"/>
    </p:embeddedFont>
    <p:embeddedFont>
      <p:font typeface="Klein Bold" panose="02000503060000020004" pitchFamily="2" charset="0"/>
      <p:regular r:id="rId20"/>
      <p:bold r:id="rId21"/>
    </p:embeddedFont>
    <p:embeddedFont>
      <p:font typeface="Open Sans Bold" pitchFamily="2" charset="0"/>
      <p:regular r:id="rId22"/>
      <p:bold r:id="rId23"/>
    </p:embeddedFont>
    <p:embeddedFont>
      <p:font typeface="Poppins Bold" pitchFamily="2" charset="77"/>
      <p:regular r:id="rId24"/>
      <p:bold r:id="rId25"/>
    </p:embeddedFont>
    <p:embeddedFont>
      <p:font typeface="Telegraf" pitchFamily="2" charset="77"/>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9" autoAdjust="0"/>
  </p:normalViewPr>
  <p:slideViewPr>
    <p:cSldViewPr>
      <p:cViewPr varScale="1">
        <p:scale>
          <a:sx n="72" d="100"/>
          <a:sy n="72" d="100"/>
        </p:scale>
        <p:origin x="7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9144000" y="8769858"/>
            <a:ext cx="3666277" cy="488442"/>
            <a:chOff x="0" y="0"/>
            <a:chExt cx="4888369" cy="651256"/>
          </a:xfrm>
        </p:grpSpPr>
        <p:grpSp>
          <p:nvGrpSpPr>
            <p:cNvPr id="6" name="Group 6"/>
            <p:cNvGrpSpPr/>
            <p:nvPr/>
          </p:nvGrpSpPr>
          <p:grpSpPr>
            <a:xfrm>
              <a:off x="803485" y="0"/>
              <a:ext cx="4084884" cy="594902"/>
              <a:chOff x="0" y="0"/>
              <a:chExt cx="806891" cy="117512"/>
            </a:xfrm>
          </p:grpSpPr>
          <p:sp>
            <p:nvSpPr>
              <p:cNvPr id="7" name="Freeform 7"/>
              <p:cNvSpPr/>
              <p:nvPr/>
            </p:nvSpPr>
            <p:spPr>
              <a:xfrm>
                <a:off x="0" y="0"/>
                <a:ext cx="806891" cy="117512"/>
              </a:xfrm>
              <a:custGeom>
                <a:avLst/>
                <a:gdLst/>
                <a:ahLst/>
                <a:cxnLst/>
                <a:rect l="l" t="t" r="r" b="b"/>
                <a:pathLst>
                  <a:path w="806891" h="117512">
                    <a:moveTo>
                      <a:pt x="58756" y="0"/>
                    </a:moveTo>
                    <a:lnTo>
                      <a:pt x="748135" y="0"/>
                    </a:lnTo>
                    <a:cubicBezTo>
                      <a:pt x="780585" y="0"/>
                      <a:pt x="806891" y="26306"/>
                      <a:pt x="806891" y="58756"/>
                    </a:cubicBezTo>
                    <a:lnTo>
                      <a:pt x="806891" y="58756"/>
                    </a:lnTo>
                    <a:cubicBezTo>
                      <a:pt x="806891" y="91206"/>
                      <a:pt x="780585" y="117512"/>
                      <a:pt x="748135" y="117512"/>
                    </a:cubicBezTo>
                    <a:lnTo>
                      <a:pt x="58756" y="117512"/>
                    </a:lnTo>
                    <a:cubicBezTo>
                      <a:pt x="26306" y="117512"/>
                      <a:pt x="0" y="91206"/>
                      <a:pt x="0" y="58756"/>
                    </a:cubicBezTo>
                    <a:lnTo>
                      <a:pt x="0" y="58756"/>
                    </a:lnTo>
                    <a:cubicBezTo>
                      <a:pt x="0" y="26306"/>
                      <a:pt x="26306" y="0"/>
                      <a:pt x="58756" y="0"/>
                    </a:cubicBezTo>
                    <a:close/>
                  </a:path>
                </a:pathLst>
              </a:custGeom>
              <a:solidFill>
                <a:srgbClr val="F4F4F4"/>
              </a:solidFill>
              <a:ln cap="rnd">
                <a:noFill/>
                <a:prstDash val="solid"/>
                <a:round/>
              </a:ln>
            </p:spPr>
            <p:txBody>
              <a:bodyPr/>
              <a:lstStyle/>
              <a:p>
                <a:endParaRPr lang="en-US"/>
              </a:p>
            </p:txBody>
          </p:sp>
          <p:sp>
            <p:nvSpPr>
              <p:cNvPr id="8" name="TextBox 8"/>
              <p:cNvSpPr txBox="1"/>
              <p:nvPr/>
            </p:nvSpPr>
            <p:spPr>
              <a:xfrm>
                <a:off x="0" y="-47625"/>
                <a:ext cx="806891" cy="165137"/>
              </a:xfrm>
              <a:prstGeom prst="rect">
                <a:avLst/>
              </a:prstGeom>
            </p:spPr>
            <p:txBody>
              <a:bodyPr lIns="127000" tIns="127000" rIns="127000" bIns="127000" rtlCol="0" anchor="ctr"/>
              <a:lstStyle/>
              <a:p>
                <a:pPr algn="ctr">
                  <a:lnSpc>
                    <a:spcPts val="2100"/>
                  </a:lnSpc>
                </a:pPr>
                <a:r>
                  <a:rPr lang="en-US" sz="1500">
                    <a:solidFill>
                      <a:srgbClr val="2A2E3A"/>
                    </a:solidFill>
                    <a:latin typeface="Telegraf"/>
                    <a:ea typeface="Telegraf"/>
                    <a:cs typeface="Telegraf"/>
                    <a:sym typeface="Telegraf"/>
                  </a:rPr>
                  <a:t>Information available in audio.</a:t>
                </a:r>
              </a:p>
            </p:txBody>
          </p:sp>
        </p:grpSp>
        <p:grpSp>
          <p:nvGrpSpPr>
            <p:cNvPr id="9" name="Group 9"/>
            <p:cNvGrpSpPr/>
            <p:nvPr/>
          </p:nvGrpSpPr>
          <p:grpSpPr>
            <a:xfrm>
              <a:off x="0" y="0"/>
              <a:ext cx="651256" cy="65125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cap="sq">
                <a:noFill/>
                <a:prstDash val="solid"/>
                <a:miter/>
              </a:ln>
            </p:spPr>
            <p:txBody>
              <a:bodyPr/>
              <a:lstStyle/>
              <a:p>
                <a:endParaRPr lang="en-US"/>
              </a:p>
            </p:txBody>
          </p:sp>
          <p:sp>
            <p:nvSpPr>
              <p:cNvPr id="11" name="TextBox 11"/>
              <p:cNvSpPr txBox="1"/>
              <p:nvPr/>
            </p:nvSpPr>
            <p:spPr>
              <a:xfrm>
                <a:off x="76200" y="47625"/>
                <a:ext cx="660400" cy="688975"/>
              </a:xfrm>
              <a:prstGeom prst="rect">
                <a:avLst/>
              </a:prstGeom>
            </p:spPr>
            <p:txBody>
              <a:bodyPr lIns="28893" tIns="28893" rIns="28893" bIns="28893" rtlCol="0" anchor="ctr"/>
              <a:lstStyle/>
              <a:p>
                <a:pPr algn="ctr">
                  <a:lnSpc>
                    <a:spcPts val="2067"/>
                  </a:lnSpc>
                </a:pPr>
                <a:endParaRPr/>
              </a:p>
            </p:txBody>
          </p:sp>
        </p:grpSp>
        <p:sp>
          <p:nvSpPr>
            <p:cNvPr id="12" name="Freeform 12"/>
            <p:cNvSpPr/>
            <p:nvPr/>
          </p:nvSpPr>
          <p:spPr>
            <a:xfrm>
              <a:off x="192570" y="192570"/>
              <a:ext cx="266117" cy="266117"/>
            </a:xfrm>
            <a:custGeom>
              <a:avLst/>
              <a:gdLst/>
              <a:ahLst/>
              <a:cxnLst/>
              <a:rect l="l" t="t" r="r" b="b"/>
              <a:pathLst>
                <a:path w="266117" h="266117">
                  <a:moveTo>
                    <a:pt x="0" y="0"/>
                  </a:moveTo>
                  <a:lnTo>
                    <a:pt x="266116" y="0"/>
                  </a:lnTo>
                  <a:lnTo>
                    <a:pt x="266116" y="266116"/>
                  </a:lnTo>
                  <a:lnTo>
                    <a:pt x="0" y="266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3" name="Freeform 13"/>
          <p:cNvSpPr/>
          <p:nvPr/>
        </p:nvSpPr>
        <p:spPr>
          <a:xfrm>
            <a:off x="-1145321" y="-639098"/>
            <a:ext cx="20096287" cy="11340844"/>
          </a:xfrm>
          <a:custGeom>
            <a:avLst/>
            <a:gdLst/>
            <a:ahLst/>
            <a:cxnLst/>
            <a:rect l="l" t="t" r="r" b="b"/>
            <a:pathLst>
              <a:path w="20096287" h="11340844">
                <a:moveTo>
                  <a:pt x="0" y="0"/>
                </a:moveTo>
                <a:lnTo>
                  <a:pt x="20096287" y="0"/>
                </a:lnTo>
                <a:lnTo>
                  <a:pt x="20096287" y="11340844"/>
                </a:lnTo>
                <a:lnTo>
                  <a:pt x="0" y="11340844"/>
                </a:lnTo>
                <a:lnTo>
                  <a:pt x="0" y="0"/>
                </a:lnTo>
                <a:close/>
              </a:path>
            </a:pathLst>
          </a:custGeom>
          <a:blipFill>
            <a:blip r:embed="rId6"/>
            <a:stretch>
              <a:fillRect r="-413"/>
            </a:stretch>
          </a:blipFill>
        </p:spPr>
        <p:txBody>
          <a:bodyPr/>
          <a:lstStyle/>
          <a:p>
            <a:endParaRPr lang="en-US"/>
          </a:p>
        </p:txBody>
      </p:sp>
      <p:sp>
        <p:nvSpPr>
          <p:cNvPr id="14" name="TextBox 14"/>
          <p:cNvSpPr txBox="1"/>
          <p:nvPr/>
        </p:nvSpPr>
        <p:spPr>
          <a:xfrm>
            <a:off x="-3407200" y="2568194"/>
            <a:ext cx="3862833" cy="405735"/>
          </a:xfrm>
          <a:prstGeom prst="rect">
            <a:avLst/>
          </a:prstGeom>
        </p:spPr>
        <p:txBody>
          <a:bodyPr lIns="0" tIns="0" rIns="0" bIns="0" rtlCol="0" anchor="t">
            <a:spAutoFit/>
          </a:bodyPr>
          <a:lstStyle/>
          <a:p>
            <a:pPr algn="l">
              <a:lnSpc>
                <a:spcPts val="3361"/>
              </a:lnSpc>
              <a:spcBef>
                <a:spcPct val="0"/>
              </a:spcBef>
            </a:pPr>
            <a:r>
              <a:rPr lang="en-US" sz="2401">
                <a:solidFill>
                  <a:srgbClr val="F4F4F4"/>
                </a:solidFill>
                <a:latin typeface="Helios"/>
                <a:ea typeface="Helios"/>
                <a:cs typeface="Helios"/>
                <a:sym typeface="Helios"/>
              </a:rPr>
              <a:t>ADD COMPANY NAME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716850"/>
          </a:xfrm>
          <a:custGeom>
            <a:avLst/>
            <a:gdLst/>
            <a:ahLst/>
            <a:cxnLst/>
            <a:rect l="l" t="t" r="r" b="b"/>
            <a:pathLst>
              <a:path w="18836043" h="3716850">
                <a:moveTo>
                  <a:pt x="0" y="0"/>
                </a:moveTo>
                <a:lnTo>
                  <a:pt x="18836043" y="0"/>
                </a:lnTo>
                <a:lnTo>
                  <a:pt x="18836043" y="3716850"/>
                </a:lnTo>
                <a:lnTo>
                  <a:pt x="0" y="3716850"/>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1" y="1917090"/>
            <a:ext cx="9448800" cy="8369910"/>
          </a:xfrm>
          <a:custGeom>
            <a:avLst/>
            <a:gdLst/>
            <a:ahLst/>
            <a:cxnLst/>
            <a:rect l="l" t="t" r="r" b="b"/>
            <a:pathLst>
              <a:path w="9518539" h="8013896">
                <a:moveTo>
                  <a:pt x="0" y="0"/>
                </a:moveTo>
                <a:lnTo>
                  <a:pt x="9518539" y="0"/>
                </a:lnTo>
                <a:lnTo>
                  <a:pt x="9518539" y="8013895"/>
                </a:lnTo>
                <a:lnTo>
                  <a:pt x="0" y="8013895"/>
                </a:lnTo>
                <a:lnTo>
                  <a:pt x="0" y="0"/>
                </a:lnTo>
                <a:close/>
              </a:path>
            </a:pathLst>
          </a:custGeom>
          <a:blipFill>
            <a:blip r:embed="rId4"/>
            <a:stretch>
              <a:fillRect l="-17501" r="-17501"/>
            </a:stretch>
          </a:blipFill>
        </p:spPr>
        <p:txBody>
          <a:bodyPr/>
          <a:lstStyle/>
          <a:p>
            <a:endParaRPr lang="en-US"/>
          </a:p>
        </p:txBody>
      </p:sp>
      <p:sp>
        <p:nvSpPr>
          <p:cNvPr id="4" name="Freeform 4"/>
          <p:cNvSpPr/>
          <p:nvPr/>
        </p:nvSpPr>
        <p:spPr>
          <a:xfrm>
            <a:off x="9012854" y="1961472"/>
            <a:ext cx="9275147" cy="8325528"/>
          </a:xfrm>
          <a:custGeom>
            <a:avLst/>
            <a:gdLst/>
            <a:ahLst/>
            <a:cxnLst/>
            <a:rect l="l" t="t" r="r" b="b"/>
            <a:pathLst>
              <a:path w="12822233" h="8013896">
                <a:moveTo>
                  <a:pt x="0" y="0"/>
                </a:moveTo>
                <a:lnTo>
                  <a:pt x="12822233" y="0"/>
                </a:lnTo>
                <a:lnTo>
                  <a:pt x="12822233" y="8013895"/>
                </a:lnTo>
                <a:lnTo>
                  <a:pt x="0" y="8013895"/>
                </a:lnTo>
                <a:lnTo>
                  <a:pt x="0" y="0"/>
                </a:lnTo>
                <a:close/>
              </a:path>
            </a:pathLst>
          </a:custGeom>
          <a:blipFill>
            <a:blip r:embed="rId5"/>
            <a:stretch>
              <a:fillRect l="-109" r="-109"/>
            </a:stretch>
          </a:blipFill>
        </p:spPr>
        <p:txBody>
          <a:bodyPr/>
          <a:lstStyle/>
          <a:p>
            <a:endParaRPr lang="en-US"/>
          </a:p>
        </p:txBody>
      </p:sp>
      <p:sp>
        <p:nvSpPr>
          <p:cNvPr id="5" name="TextBox 5"/>
          <p:cNvSpPr txBox="1"/>
          <p:nvPr/>
        </p:nvSpPr>
        <p:spPr>
          <a:xfrm>
            <a:off x="502528" y="417923"/>
            <a:ext cx="8122522" cy="1182146"/>
          </a:xfrm>
          <a:prstGeom prst="rect">
            <a:avLst/>
          </a:prstGeom>
        </p:spPr>
        <p:txBody>
          <a:bodyPr lIns="0" tIns="0" rIns="0" bIns="0" rtlCol="0" anchor="t">
            <a:spAutoFit/>
          </a:bodyPr>
          <a:lstStyle/>
          <a:p>
            <a:pPr algn="l">
              <a:lnSpc>
                <a:spcPts val="4697"/>
              </a:lnSpc>
            </a:pPr>
            <a:r>
              <a:rPr lang="en-US" sz="3613">
                <a:solidFill>
                  <a:srgbClr val="FFFFFF"/>
                </a:solidFill>
                <a:latin typeface="Klein Bold"/>
                <a:ea typeface="Klein Bold"/>
                <a:cs typeface="Klein Bold"/>
                <a:sym typeface="Klein Bold"/>
              </a:rPr>
              <a:t>Q What product line had the largest revenue?</a:t>
            </a:r>
          </a:p>
        </p:txBody>
      </p:sp>
      <p:sp>
        <p:nvSpPr>
          <p:cNvPr id="6" name="TextBox 6"/>
          <p:cNvSpPr txBox="1"/>
          <p:nvPr/>
        </p:nvSpPr>
        <p:spPr>
          <a:xfrm>
            <a:off x="9012854" y="-237670"/>
            <a:ext cx="8983606" cy="1961472"/>
          </a:xfrm>
          <a:prstGeom prst="rect">
            <a:avLst/>
          </a:prstGeom>
        </p:spPr>
        <p:txBody>
          <a:bodyPr lIns="0" tIns="0" rIns="0" bIns="0" rtlCol="0" anchor="t">
            <a:spAutoFit/>
          </a:bodyPr>
          <a:lstStyle/>
          <a:p>
            <a:pPr algn="l">
              <a:lnSpc>
                <a:spcPts val="5195"/>
              </a:lnSpc>
            </a:pPr>
            <a:endParaRPr/>
          </a:p>
          <a:p>
            <a:pPr algn="l">
              <a:lnSpc>
                <a:spcPts val="5195"/>
              </a:lnSpc>
            </a:pPr>
            <a:r>
              <a:rPr lang="en-US" sz="3996">
                <a:solidFill>
                  <a:srgbClr val="FFFFFF"/>
                </a:solidFill>
                <a:latin typeface="Klein Bold"/>
                <a:ea typeface="Klein Bold"/>
                <a:cs typeface="Klein Bold"/>
                <a:sym typeface="Klein Bold"/>
              </a:rPr>
              <a:t>Q What is the city with the largest revenue?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99" cy="2859706"/>
          </a:xfrm>
          <a:custGeom>
            <a:avLst/>
            <a:gdLst/>
            <a:ahLst/>
            <a:cxnLst/>
            <a:rect l="l" t="t" r="r" b="b"/>
            <a:pathLst>
              <a:path w="18836043" h="3716850">
                <a:moveTo>
                  <a:pt x="0" y="0"/>
                </a:moveTo>
                <a:lnTo>
                  <a:pt x="18836043" y="0"/>
                </a:lnTo>
                <a:lnTo>
                  <a:pt x="18836043" y="3716850"/>
                </a:lnTo>
                <a:lnTo>
                  <a:pt x="0" y="3716850"/>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dirty="0"/>
          </a:p>
        </p:txBody>
      </p:sp>
      <p:sp>
        <p:nvSpPr>
          <p:cNvPr id="3" name="Freeform 3"/>
          <p:cNvSpPr/>
          <p:nvPr/>
        </p:nvSpPr>
        <p:spPr>
          <a:xfrm>
            <a:off x="1" y="2207188"/>
            <a:ext cx="9279730" cy="8079812"/>
          </a:xfrm>
          <a:custGeom>
            <a:avLst/>
            <a:gdLst/>
            <a:ahLst/>
            <a:cxnLst/>
            <a:rect l="l" t="t" r="r" b="b"/>
            <a:pathLst>
              <a:path w="9518539" h="8013896">
                <a:moveTo>
                  <a:pt x="0" y="0"/>
                </a:moveTo>
                <a:lnTo>
                  <a:pt x="9518539" y="0"/>
                </a:lnTo>
                <a:lnTo>
                  <a:pt x="9518539" y="8013895"/>
                </a:lnTo>
                <a:lnTo>
                  <a:pt x="0" y="8013895"/>
                </a:lnTo>
                <a:lnTo>
                  <a:pt x="0" y="0"/>
                </a:lnTo>
                <a:close/>
              </a:path>
            </a:pathLst>
          </a:custGeom>
          <a:blipFill>
            <a:blip r:embed="rId4"/>
            <a:stretch>
              <a:fillRect l="-17501" r="-17501"/>
            </a:stretch>
          </a:blipFill>
        </p:spPr>
        <p:txBody>
          <a:bodyPr/>
          <a:lstStyle/>
          <a:p>
            <a:endParaRPr lang="en-US"/>
          </a:p>
        </p:txBody>
      </p:sp>
      <p:sp>
        <p:nvSpPr>
          <p:cNvPr id="4" name="Freeform 4"/>
          <p:cNvSpPr/>
          <p:nvPr/>
        </p:nvSpPr>
        <p:spPr>
          <a:xfrm>
            <a:off x="9257320" y="2207188"/>
            <a:ext cx="9030680" cy="8079812"/>
          </a:xfrm>
          <a:custGeom>
            <a:avLst/>
            <a:gdLst/>
            <a:ahLst/>
            <a:cxnLst/>
            <a:rect l="l" t="t" r="r" b="b"/>
            <a:pathLst>
              <a:path w="12822233" h="8013896">
                <a:moveTo>
                  <a:pt x="0" y="0"/>
                </a:moveTo>
                <a:lnTo>
                  <a:pt x="12822233" y="0"/>
                </a:lnTo>
                <a:lnTo>
                  <a:pt x="12822233" y="8013895"/>
                </a:lnTo>
                <a:lnTo>
                  <a:pt x="0" y="8013895"/>
                </a:lnTo>
                <a:lnTo>
                  <a:pt x="0" y="0"/>
                </a:lnTo>
                <a:close/>
              </a:path>
            </a:pathLst>
          </a:custGeom>
          <a:blipFill>
            <a:blip r:embed="rId5"/>
            <a:stretch>
              <a:fillRect l="-109" r="-109"/>
            </a:stretch>
          </a:blipFill>
        </p:spPr>
        <p:txBody>
          <a:bodyPr/>
          <a:lstStyle/>
          <a:p>
            <a:endParaRPr lang="en-US"/>
          </a:p>
        </p:txBody>
      </p:sp>
      <p:sp>
        <p:nvSpPr>
          <p:cNvPr id="5" name="TextBox 5"/>
          <p:cNvSpPr txBox="1"/>
          <p:nvPr/>
        </p:nvSpPr>
        <p:spPr>
          <a:xfrm>
            <a:off x="400475" y="378794"/>
            <a:ext cx="8122522" cy="1777115"/>
          </a:xfrm>
          <a:prstGeom prst="rect">
            <a:avLst/>
          </a:prstGeom>
        </p:spPr>
        <p:txBody>
          <a:bodyPr lIns="0" tIns="0" rIns="0" bIns="0" rtlCol="0" anchor="t">
            <a:spAutoFit/>
          </a:bodyPr>
          <a:lstStyle/>
          <a:p>
            <a:pPr algn="l">
              <a:lnSpc>
                <a:spcPts val="4697"/>
              </a:lnSpc>
            </a:pPr>
            <a:r>
              <a:rPr lang="en-US" sz="3613">
                <a:solidFill>
                  <a:srgbClr val="FFFFFF"/>
                </a:solidFill>
                <a:latin typeface="Klein Bold"/>
                <a:ea typeface="Klein Bold"/>
                <a:cs typeface="Klein Bold"/>
                <a:sym typeface="Klein Bold"/>
              </a:rPr>
              <a:t>Q  What product line had the largest VAT?</a:t>
            </a:r>
          </a:p>
          <a:p>
            <a:pPr algn="l">
              <a:lnSpc>
                <a:spcPts val="4697"/>
              </a:lnSpc>
            </a:pPr>
            <a:endParaRPr lang="en-US" sz="3613">
              <a:solidFill>
                <a:srgbClr val="FFFFFF"/>
              </a:solidFill>
              <a:latin typeface="Klein Bold"/>
              <a:ea typeface="Klein Bold"/>
              <a:cs typeface="Klein Bold"/>
              <a:sym typeface="Klein Bold"/>
            </a:endParaRPr>
          </a:p>
        </p:txBody>
      </p:sp>
      <p:sp>
        <p:nvSpPr>
          <p:cNvPr id="6" name="TextBox 6"/>
          <p:cNvSpPr txBox="1"/>
          <p:nvPr/>
        </p:nvSpPr>
        <p:spPr>
          <a:xfrm>
            <a:off x="9008271" y="237099"/>
            <a:ext cx="9279729" cy="1273267"/>
          </a:xfrm>
          <a:prstGeom prst="rect">
            <a:avLst/>
          </a:prstGeom>
        </p:spPr>
        <p:txBody>
          <a:bodyPr lIns="0" tIns="0" rIns="0" bIns="0" rtlCol="0" anchor="t">
            <a:spAutoFit/>
          </a:bodyPr>
          <a:lstStyle/>
          <a:p>
            <a:pPr algn="l">
              <a:lnSpc>
                <a:spcPts val="5071"/>
              </a:lnSpc>
            </a:pPr>
            <a:r>
              <a:rPr lang="en-US" sz="3901" dirty="0">
                <a:solidFill>
                  <a:srgbClr val="FFFFFF"/>
                </a:solidFill>
                <a:latin typeface="Klein"/>
                <a:ea typeface="Klein"/>
                <a:cs typeface="Klein"/>
                <a:sym typeface="Klein"/>
              </a:rPr>
              <a:t>Q Which branch sold more products than average product sold?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420433"/>
          </a:xfrm>
          <a:custGeom>
            <a:avLst/>
            <a:gdLst/>
            <a:ahLst/>
            <a:cxnLst/>
            <a:rect l="l" t="t" r="r" b="b"/>
            <a:pathLst>
              <a:path w="18836043" h="3716850">
                <a:moveTo>
                  <a:pt x="0" y="0"/>
                </a:moveTo>
                <a:lnTo>
                  <a:pt x="18836043" y="0"/>
                </a:lnTo>
                <a:lnTo>
                  <a:pt x="18836043" y="3716850"/>
                </a:lnTo>
                <a:lnTo>
                  <a:pt x="0" y="3716850"/>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0" y="2207188"/>
            <a:ext cx="9008271" cy="8079812"/>
          </a:xfrm>
          <a:custGeom>
            <a:avLst/>
            <a:gdLst/>
            <a:ahLst/>
            <a:cxnLst/>
            <a:rect l="l" t="t" r="r" b="b"/>
            <a:pathLst>
              <a:path w="9518539" h="8013896">
                <a:moveTo>
                  <a:pt x="0" y="0"/>
                </a:moveTo>
                <a:lnTo>
                  <a:pt x="9518539" y="0"/>
                </a:lnTo>
                <a:lnTo>
                  <a:pt x="9518539" y="8013895"/>
                </a:lnTo>
                <a:lnTo>
                  <a:pt x="0" y="8013895"/>
                </a:lnTo>
                <a:lnTo>
                  <a:pt x="0" y="0"/>
                </a:lnTo>
                <a:close/>
              </a:path>
            </a:pathLst>
          </a:custGeom>
          <a:blipFill>
            <a:blip r:embed="rId4"/>
            <a:stretch>
              <a:fillRect l="-17501" r="-17501"/>
            </a:stretch>
          </a:blipFill>
        </p:spPr>
        <p:txBody>
          <a:bodyPr/>
          <a:lstStyle/>
          <a:p>
            <a:endParaRPr lang="en-US"/>
          </a:p>
        </p:txBody>
      </p:sp>
      <p:sp>
        <p:nvSpPr>
          <p:cNvPr id="4" name="Freeform 4"/>
          <p:cNvSpPr/>
          <p:nvPr/>
        </p:nvSpPr>
        <p:spPr>
          <a:xfrm>
            <a:off x="9008271" y="2207188"/>
            <a:ext cx="9279729" cy="8079812"/>
          </a:xfrm>
          <a:custGeom>
            <a:avLst/>
            <a:gdLst/>
            <a:ahLst/>
            <a:cxnLst/>
            <a:rect l="l" t="t" r="r" b="b"/>
            <a:pathLst>
              <a:path w="12822233" h="8013896">
                <a:moveTo>
                  <a:pt x="0" y="0"/>
                </a:moveTo>
                <a:lnTo>
                  <a:pt x="12822233" y="0"/>
                </a:lnTo>
                <a:lnTo>
                  <a:pt x="12822233" y="8013895"/>
                </a:lnTo>
                <a:lnTo>
                  <a:pt x="0" y="8013895"/>
                </a:lnTo>
                <a:lnTo>
                  <a:pt x="0" y="0"/>
                </a:lnTo>
                <a:close/>
              </a:path>
            </a:pathLst>
          </a:custGeom>
          <a:blipFill>
            <a:blip r:embed="rId5"/>
            <a:stretch>
              <a:fillRect l="-109" r="-109"/>
            </a:stretch>
          </a:blipFill>
        </p:spPr>
        <p:txBody>
          <a:bodyPr/>
          <a:lstStyle/>
          <a:p>
            <a:endParaRPr lang="en-US" dirty="0"/>
          </a:p>
        </p:txBody>
      </p:sp>
      <p:sp>
        <p:nvSpPr>
          <p:cNvPr id="5" name="TextBox 5"/>
          <p:cNvSpPr txBox="1"/>
          <p:nvPr/>
        </p:nvSpPr>
        <p:spPr>
          <a:xfrm>
            <a:off x="304829" y="569614"/>
            <a:ext cx="8218167" cy="1389167"/>
          </a:xfrm>
          <a:prstGeom prst="rect">
            <a:avLst/>
          </a:prstGeom>
        </p:spPr>
        <p:txBody>
          <a:bodyPr lIns="0" tIns="0" rIns="0" bIns="0" rtlCol="0" anchor="t">
            <a:spAutoFit/>
          </a:bodyPr>
          <a:lstStyle/>
          <a:p>
            <a:pPr algn="l">
              <a:lnSpc>
                <a:spcPts val="2780"/>
              </a:lnSpc>
            </a:pPr>
            <a:r>
              <a:rPr lang="en-US" sz="2138">
                <a:solidFill>
                  <a:srgbClr val="FFFFFF"/>
                </a:solidFill>
                <a:latin typeface="Klein Bold"/>
                <a:ea typeface="Klein Bold"/>
                <a:cs typeface="Klein Bold"/>
                <a:sym typeface="Klein Bold"/>
              </a:rPr>
              <a:t>Q  Fetch each product line and add a column to those   product </a:t>
            </a:r>
          </a:p>
          <a:p>
            <a:pPr algn="l">
              <a:lnSpc>
                <a:spcPts val="2780"/>
              </a:lnSpc>
            </a:pPr>
            <a:r>
              <a:rPr lang="en-US" sz="2138">
                <a:solidFill>
                  <a:srgbClr val="FFFFFF"/>
                </a:solidFill>
                <a:latin typeface="Klein Bold"/>
                <a:ea typeface="Klein Bold"/>
                <a:cs typeface="Klein Bold"/>
                <a:sym typeface="Klein Bold"/>
              </a:rPr>
              <a:t>Q  line showing "Good", "Bad". Good if its greater than average sales</a:t>
            </a:r>
          </a:p>
        </p:txBody>
      </p:sp>
      <p:sp>
        <p:nvSpPr>
          <p:cNvPr id="6" name="TextBox 6"/>
          <p:cNvSpPr txBox="1"/>
          <p:nvPr/>
        </p:nvSpPr>
        <p:spPr>
          <a:xfrm>
            <a:off x="9008271" y="656889"/>
            <a:ext cx="9279729" cy="433686"/>
          </a:xfrm>
          <a:prstGeom prst="rect">
            <a:avLst/>
          </a:prstGeom>
        </p:spPr>
        <p:txBody>
          <a:bodyPr lIns="0" tIns="0" rIns="0" bIns="0" rtlCol="0" anchor="t">
            <a:spAutoFit/>
          </a:bodyPr>
          <a:lstStyle/>
          <a:p>
            <a:pPr algn="l">
              <a:lnSpc>
                <a:spcPts val="3381"/>
              </a:lnSpc>
            </a:pPr>
            <a:r>
              <a:rPr lang="en-US" sz="2601">
                <a:solidFill>
                  <a:srgbClr val="FFFFFF"/>
                </a:solidFill>
                <a:latin typeface="Klein"/>
                <a:ea typeface="Klein"/>
                <a:cs typeface="Klein"/>
                <a:sym typeface="Klein"/>
              </a:rPr>
              <a:t>Q What is the most common product line by gender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0" y="1197928"/>
            <a:ext cx="18443121" cy="9089072"/>
          </a:xfrm>
          <a:custGeom>
            <a:avLst/>
            <a:gdLst/>
            <a:ahLst/>
            <a:cxnLst/>
            <a:rect l="l" t="t" r="r" b="b"/>
            <a:pathLst>
              <a:path w="18443121" h="8800909">
                <a:moveTo>
                  <a:pt x="0" y="0"/>
                </a:moveTo>
                <a:lnTo>
                  <a:pt x="18443121" y="0"/>
                </a:lnTo>
                <a:lnTo>
                  <a:pt x="18443121" y="8800910"/>
                </a:lnTo>
                <a:lnTo>
                  <a:pt x="0" y="8800910"/>
                </a:lnTo>
                <a:lnTo>
                  <a:pt x="0" y="0"/>
                </a:lnTo>
                <a:close/>
              </a:path>
            </a:pathLst>
          </a:custGeom>
          <a:blipFill>
            <a:blip r:embed="rId4"/>
            <a:stretch>
              <a:fillRect t="-15487" b="-15487"/>
            </a:stretch>
          </a:blipFill>
        </p:spPr>
        <p:txBody>
          <a:bodyPr/>
          <a:lstStyle/>
          <a:p>
            <a:endParaRPr lang="en-US"/>
          </a:p>
        </p:txBody>
      </p:sp>
      <p:sp>
        <p:nvSpPr>
          <p:cNvPr id="4" name="TextBox 4"/>
          <p:cNvSpPr txBox="1"/>
          <p:nvPr/>
        </p:nvSpPr>
        <p:spPr>
          <a:xfrm>
            <a:off x="293885" y="292384"/>
            <a:ext cx="16200007" cy="736316"/>
          </a:xfrm>
          <a:prstGeom prst="rect">
            <a:avLst/>
          </a:prstGeom>
        </p:spPr>
        <p:txBody>
          <a:bodyPr lIns="0" tIns="0" rIns="0" bIns="0" rtlCol="0" anchor="t">
            <a:spAutoFit/>
          </a:bodyPr>
          <a:lstStyle/>
          <a:p>
            <a:pPr algn="l">
              <a:lnSpc>
                <a:spcPts val="5933"/>
              </a:lnSpc>
            </a:pPr>
            <a:r>
              <a:rPr lang="en-US" sz="4564">
                <a:solidFill>
                  <a:srgbClr val="FFFFFF"/>
                </a:solidFill>
                <a:latin typeface="Klein Bold"/>
                <a:ea typeface="Klein Bold"/>
                <a:cs typeface="Klein Bold"/>
                <a:sym typeface="Klein Bold"/>
              </a:rPr>
              <a:t>Q  What is the average rating of each product line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657737"/>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D19C26"/>
            </a:soli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63904" y="443340"/>
            <a:ext cx="377924" cy="365689"/>
          </a:xfrm>
          <a:custGeom>
            <a:avLst/>
            <a:gdLst/>
            <a:ahLst/>
            <a:cxnLst/>
            <a:rect l="l" t="t" r="r" b="b"/>
            <a:pathLst>
              <a:path w="377924" h="365689">
                <a:moveTo>
                  <a:pt x="0" y="0"/>
                </a:moveTo>
                <a:lnTo>
                  <a:pt x="377923" y="0"/>
                </a:lnTo>
                <a:lnTo>
                  <a:pt x="377923" y="365688"/>
                </a:lnTo>
                <a:lnTo>
                  <a:pt x="0" y="3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Bold"/>
                <a:ea typeface="Open Sans Bold"/>
                <a:cs typeface="Open Sans Bold"/>
                <a:sym typeface="Open Sans Bold"/>
              </a:rPr>
              <a:t>02</a:t>
            </a:r>
          </a:p>
        </p:txBody>
      </p:sp>
      <p:grpSp>
        <p:nvGrpSpPr>
          <p:cNvPr id="7" name="Group 7"/>
          <p:cNvGrpSpPr/>
          <p:nvPr/>
        </p:nvGrpSpPr>
        <p:grpSpPr>
          <a:xfrm>
            <a:off x="0" y="1028700"/>
            <a:ext cx="9268708" cy="8229600"/>
            <a:chOff x="0" y="0"/>
            <a:chExt cx="12358277" cy="10972800"/>
          </a:xfrm>
        </p:grpSpPr>
        <p:pic>
          <p:nvPicPr>
            <p:cNvPr id="8" name="Picture 8"/>
            <p:cNvPicPr>
              <a:picLocks noChangeAspect="1"/>
            </p:cNvPicPr>
            <p:nvPr/>
          </p:nvPicPr>
          <p:blipFill>
            <a:blip r:embed="rId4"/>
            <a:srcRect t="5605" b="5605"/>
            <a:stretch>
              <a:fillRect/>
            </a:stretch>
          </p:blipFill>
          <p:spPr>
            <a:xfrm>
              <a:off x="0" y="0"/>
              <a:ext cx="12358277" cy="10972800"/>
            </a:xfrm>
            <a:prstGeom prst="rect">
              <a:avLst/>
            </a:prstGeom>
          </p:spPr>
        </p:pic>
      </p:grpSp>
      <p:sp>
        <p:nvSpPr>
          <p:cNvPr id="9" name="TextBox 9"/>
          <p:cNvSpPr txBox="1"/>
          <p:nvPr/>
        </p:nvSpPr>
        <p:spPr>
          <a:xfrm>
            <a:off x="9841641" y="1734416"/>
            <a:ext cx="8627172" cy="1722560"/>
          </a:xfrm>
          <a:prstGeom prst="rect">
            <a:avLst/>
          </a:prstGeom>
        </p:spPr>
        <p:txBody>
          <a:bodyPr lIns="0" tIns="0" rIns="0" bIns="0" rtlCol="0" anchor="t">
            <a:spAutoFit/>
          </a:bodyPr>
          <a:lstStyle/>
          <a:p>
            <a:pPr algn="l">
              <a:lnSpc>
                <a:spcPts val="6660"/>
              </a:lnSpc>
            </a:pPr>
            <a:r>
              <a:rPr lang="en-US" sz="5203">
                <a:solidFill>
                  <a:srgbClr val="1F2020"/>
                </a:solidFill>
                <a:latin typeface="Poppins Bold"/>
                <a:ea typeface="Poppins Bold"/>
                <a:cs typeface="Poppins Bold"/>
                <a:sym typeface="Poppins Bold"/>
              </a:rPr>
              <a:t>Purposes Of The Project</a:t>
            </a:r>
          </a:p>
          <a:p>
            <a:pPr algn="l">
              <a:lnSpc>
                <a:spcPts val="6660"/>
              </a:lnSpc>
            </a:pPr>
            <a:endParaRPr lang="en-US" sz="5203">
              <a:solidFill>
                <a:srgbClr val="1F2020"/>
              </a:solidFill>
              <a:latin typeface="Poppins Bold"/>
              <a:ea typeface="Poppins Bold"/>
              <a:cs typeface="Poppins Bold"/>
              <a:sym typeface="Poppins Bold"/>
            </a:endParaRPr>
          </a:p>
        </p:txBody>
      </p:sp>
      <p:grpSp>
        <p:nvGrpSpPr>
          <p:cNvPr id="10" name="Group 10"/>
          <p:cNvGrpSpPr/>
          <p:nvPr/>
        </p:nvGrpSpPr>
        <p:grpSpPr>
          <a:xfrm>
            <a:off x="10826344" y="3858559"/>
            <a:ext cx="1217927" cy="47625"/>
            <a:chOff x="0" y="0"/>
            <a:chExt cx="962313" cy="37630"/>
          </a:xfrm>
        </p:grpSpPr>
        <p:sp>
          <p:nvSpPr>
            <p:cNvPr id="11" name="Freeform 11"/>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12" name="TextBox 12"/>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9841641" y="4437086"/>
            <a:ext cx="7451474" cy="2669115"/>
          </a:xfrm>
          <a:prstGeom prst="rect">
            <a:avLst/>
          </a:prstGeom>
        </p:spPr>
        <p:txBody>
          <a:bodyPr lIns="0" tIns="0" rIns="0" bIns="0" rtlCol="0" anchor="t">
            <a:spAutoFit/>
          </a:bodyPr>
          <a:lstStyle/>
          <a:p>
            <a:pPr algn="l">
              <a:lnSpc>
                <a:spcPts val="3558"/>
              </a:lnSpc>
              <a:spcBef>
                <a:spcPct val="0"/>
              </a:spcBef>
            </a:pPr>
            <a:r>
              <a:rPr lang="en-US" sz="2541">
                <a:solidFill>
                  <a:srgbClr val="1F2020"/>
                </a:solidFill>
                <a:latin typeface="Open Sans Bold"/>
                <a:ea typeface="Open Sans Bold"/>
                <a:cs typeface="Open Sans Bold"/>
                <a:sym typeface="Open Sans Bold"/>
              </a:rPr>
              <a:t>This project aims to explore the Walmart Sales data to understand top performing branches and products, sales trend of of different products, customer behaviour. The aims is to study how sales strategies can be improved and optimized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Bold"/>
                <a:ea typeface="Open Sans Bold"/>
                <a:cs typeface="Open Sans Bold"/>
                <a:sym typeface="Open Sans Bold"/>
              </a:rPr>
              <a:t>02</a:t>
            </a:r>
          </a:p>
        </p:txBody>
      </p:sp>
      <p:grpSp>
        <p:nvGrpSpPr>
          <p:cNvPr id="3" name="Group 3"/>
          <p:cNvGrpSpPr/>
          <p:nvPr/>
        </p:nvGrpSpPr>
        <p:grpSpPr>
          <a:xfrm>
            <a:off x="0" y="1028700"/>
            <a:ext cx="9268708" cy="8229600"/>
            <a:chOff x="0" y="0"/>
            <a:chExt cx="12358277" cy="10972800"/>
          </a:xfrm>
        </p:grpSpPr>
        <p:pic>
          <p:nvPicPr>
            <p:cNvPr id="4" name="Picture 4"/>
            <p:cNvPicPr>
              <a:picLocks noChangeAspect="1"/>
            </p:cNvPicPr>
            <p:nvPr/>
          </p:nvPicPr>
          <p:blipFill>
            <a:blip r:embed="rId2"/>
            <a:srcRect l="18464" r="18464"/>
            <a:stretch>
              <a:fillRect/>
            </a:stretch>
          </p:blipFill>
          <p:spPr>
            <a:xfrm>
              <a:off x="0" y="0"/>
              <a:ext cx="12358277" cy="10972800"/>
            </a:xfrm>
            <a:prstGeom prst="rect">
              <a:avLst/>
            </a:prstGeom>
          </p:spPr>
        </p:pic>
      </p:grpSp>
      <p:sp>
        <p:nvSpPr>
          <p:cNvPr id="5" name="TextBox 5"/>
          <p:cNvSpPr txBox="1"/>
          <p:nvPr/>
        </p:nvSpPr>
        <p:spPr>
          <a:xfrm>
            <a:off x="10121114" y="450999"/>
            <a:ext cx="8627172" cy="1722560"/>
          </a:xfrm>
          <a:prstGeom prst="rect">
            <a:avLst/>
          </a:prstGeom>
        </p:spPr>
        <p:txBody>
          <a:bodyPr lIns="0" tIns="0" rIns="0" bIns="0" rtlCol="0" anchor="t">
            <a:spAutoFit/>
          </a:bodyPr>
          <a:lstStyle/>
          <a:p>
            <a:pPr algn="l">
              <a:lnSpc>
                <a:spcPts val="6660"/>
              </a:lnSpc>
            </a:pPr>
            <a:r>
              <a:rPr lang="en-US" sz="5203">
                <a:solidFill>
                  <a:srgbClr val="1F2020"/>
                </a:solidFill>
                <a:latin typeface="Poppins Bold"/>
                <a:ea typeface="Poppins Bold"/>
                <a:cs typeface="Poppins Bold"/>
                <a:sym typeface="Poppins Bold"/>
              </a:rPr>
              <a:t>Analysis List</a:t>
            </a:r>
          </a:p>
          <a:p>
            <a:pPr algn="l">
              <a:lnSpc>
                <a:spcPts val="6660"/>
              </a:lnSpc>
            </a:pPr>
            <a:endParaRPr lang="en-US" sz="5203">
              <a:solidFill>
                <a:srgbClr val="1F2020"/>
              </a:solidFill>
              <a:latin typeface="Poppins Bold"/>
              <a:ea typeface="Poppins Bold"/>
              <a:cs typeface="Poppins Bold"/>
              <a:sym typeface="Poppins Bold"/>
            </a:endParaRPr>
          </a:p>
        </p:txBody>
      </p:sp>
      <p:sp>
        <p:nvSpPr>
          <p:cNvPr id="6" name="TextBox 6"/>
          <p:cNvSpPr txBox="1"/>
          <p:nvPr/>
        </p:nvSpPr>
        <p:spPr>
          <a:xfrm>
            <a:off x="9680176" y="1577844"/>
            <a:ext cx="8453971" cy="8300814"/>
          </a:xfrm>
          <a:prstGeom prst="rect">
            <a:avLst/>
          </a:prstGeom>
        </p:spPr>
        <p:txBody>
          <a:bodyPr lIns="0" tIns="0" rIns="0" bIns="0" rtlCol="0" anchor="t">
            <a:spAutoFit/>
          </a:bodyPr>
          <a:lstStyle/>
          <a:p>
            <a:pPr algn="l">
              <a:lnSpc>
                <a:spcPts val="3149"/>
              </a:lnSpc>
            </a:pPr>
            <a:r>
              <a:rPr lang="en-US" sz="2249">
                <a:solidFill>
                  <a:srgbClr val="1F2020"/>
                </a:solidFill>
                <a:latin typeface="Open Sans Bold"/>
                <a:ea typeface="Open Sans Bold"/>
                <a:cs typeface="Open Sans Bold"/>
                <a:sym typeface="Open Sans Bold"/>
              </a:rPr>
              <a:t>    1.  Product Analysis</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pPr>
            <a:r>
              <a:rPr lang="en-US" sz="2249">
                <a:solidFill>
                  <a:srgbClr val="1F2020"/>
                </a:solidFill>
                <a:latin typeface="Open Sans Bold"/>
                <a:ea typeface="Open Sans Bold"/>
                <a:cs typeface="Open Sans Bold"/>
                <a:sym typeface="Open Sans Bold"/>
              </a:rPr>
              <a:t>Conduct analysis on the data to understand the different product lines, the products lines performing best and the product lines that need to be improved.</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pPr>
            <a:r>
              <a:rPr lang="en-US" sz="2249">
                <a:solidFill>
                  <a:srgbClr val="1F2020"/>
                </a:solidFill>
                <a:latin typeface="Open Sans Bold"/>
                <a:ea typeface="Open Sans Bold"/>
                <a:cs typeface="Open Sans Bold"/>
                <a:sym typeface="Open Sans Bold"/>
              </a:rPr>
              <a:t>   2 . Sales Analysis</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pPr>
            <a:r>
              <a:rPr lang="en-US" sz="2249">
                <a:solidFill>
                  <a:srgbClr val="1F2020"/>
                </a:solidFill>
                <a:latin typeface="Open Sans Bold"/>
                <a:ea typeface="Open Sans Bold"/>
                <a:cs typeface="Open Sans Bold"/>
                <a:sym typeface="Open Sans Bold"/>
              </a:rPr>
              <a:t>This analysis aims to answer the question of the sales trends of product. The result of this can help use measure the effectiveness of each sales strategy the business applies and what modificatoins are needed to gain more sales.</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pPr>
            <a:r>
              <a:rPr lang="en-US" sz="2249">
                <a:solidFill>
                  <a:srgbClr val="1F2020"/>
                </a:solidFill>
                <a:latin typeface="Open Sans Bold"/>
                <a:ea typeface="Open Sans Bold"/>
                <a:cs typeface="Open Sans Bold"/>
                <a:sym typeface="Open Sans Bold"/>
              </a:rPr>
              <a:t>   3. Customer Analysis</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pPr>
            <a:r>
              <a:rPr lang="en-US" sz="2249">
                <a:solidFill>
                  <a:srgbClr val="1F2020"/>
                </a:solidFill>
                <a:latin typeface="Open Sans Bold"/>
                <a:ea typeface="Open Sans Bold"/>
                <a:cs typeface="Open Sans Bold"/>
                <a:sym typeface="Open Sans Bold"/>
              </a:rPr>
              <a:t>This analysis aims to uncover the different customers segments, purchase trends and the profitability of each customer segment.</a:t>
            </a:r>
          </a:p>
          <a:p>
            <a:pPr algn="l">
              <a:lnSpc>
                <a:spcPts val="3149"/>
              </a:lnSpc>
            </a:pPr>
            <a:endParaRPr lang="en-US" sz="2249">
              <a:solidFill>
                <a:srgbClr val="1F2020"/>
              </a:solidFill>
              <a:latin typeface="Open Sans Bold"/>
              <a:ea typeface="Open Sans Bold"/>
              <a:cs typeface="Open Sans Bold"/>
              <a:sym typeface="Open Sans Bold"/>
            </a:endParaRPr>
          </a:p>
          <a:p>
            <a:pPr algn="l">
              <a:lnSpc>
                <a:spcPts val="3149"/>
              </a:lnSpc>
              <a:spcBef>
                <a:spcPct val="0"/>
              </a:spcBef>
            </a:pPr>
            <a:endParaRPr lang="en-US" sz="2249">
              <a:solidFill>
                <a:srgbClr val="1F2020"/>
              </a:solidFill>
              <a:latin typeface="Open Sans Bold"/>
              <a:ea typeface="Open Sans Bold"/>
              <a:cs typeface="Open Sans Bold"/>
              <a:sym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45731" y="454067"/>
            <a:ext cx="7517856" cy="1061520"/>
            <a:chOff x="0" y="0"/>
            <a:chExt cx="10023808" cy="1415360"/>
          </a:xfrm>
        </p:grpSpPr>
        <p:sp>
          <p:nvSpPr>
            <p:cNvPr id="4" name="TextBox 4"/>
            <p:cNvSpPr txBox="1"/>
            <p:nvPr/>
          </p:nvSpPr>
          <p:spPr>
            <a:xfrm>
              <a:off x="0" y="-57150"/>
              <a:ext cx="10023808" cy="885797"/>
            </a:xfrm>
            <a:prstGeom prst="rect">
              <a:avLst/>
            </a:prstGeom>
          </p:spPr>
          <p:txBody>
            <a:bodyPr lIns="0" tIns="0" rIns="0" bIns="0" rtlCol="0" anchor="t">
              <a:spAutoFit/>
            </a:bodyPr>
            <a:lstStyle/>
            <a:p>
              <a:pPr algn="l">
                <a:lnSpc>
                  <a:spcPts val="5317"/>
                </a:lnSpc>
              </a:pPr>
              <a:r>
                <a:rPr lang="en-US" sz="4090">
                  <a:solidFill>
                    <a:srgbClr val="2A2E3A"/>
                  </a:solidFill>
                  <a:latin typeface="Klein Bold"/>
                  <a:ea typeface="Klein Bold"/>
                  <a:cs typeface="Klein Bold"/>
                  <a:sym typeface="Klein Bold"/>
                </a:rPr>
                <a:t>Approach Used</a:t>
              </a:r>
            </a:p>
          </p:txBody>
        </p:sp>
        <p:sp>
          <p:nvSpPr>
            <p:cNvPr id="5" name="TextBox 5"/>
            <p:cNvSpPr txBox="1"/>
            <p:nvPr/>
          </p:nvSpPr>
          <p:spPr>
            <a:xfrm>
              <a:off x="0" y="1002761"/>
              <a:ext cx="9542799" cy="412599"/>
            </a:xfrm>
            <a:prstGeom prst="rect">
              <a:avLst/>
            </a:prstGeom>
          </p:spPr>
          <p:txBody>
            <a:bodyPr lIns="0" tIns="0" rIns="0" bIns="0" rtlCol="0" anchor="t">
              <a:spAutoFit/>
            </a:bodyPr>
            <a:lstStyle/>
            <a:p>
              <a:pPr algn="l">
                <a:lnSpc>
                  <a:spcPts val="2617"/>
                </a:lnSpc>
              </a:pPr>
              <a:endParaRPr/>
            </a:p>
          </p:txBody>
        </p:sp>
      </p:grpSp>
      <p:sp>
        <p:nvSpPr>
          <p:cNvPr id="6" name="Freeform 6"/>
          <p:cNvSpPr/>
          <p:nvPr/>
        </p:nvSpPr>
        <p:spPr>
          <a:xfrm>
            <a:off x="118872" y="7560571"/>
            <a:ext cx="1821708" cy="1821708"/>
          </a:xfrm>
          <a:custGeom>
            <a:avLst/>
            <a:gdLst/>
            <a:ahLst/>
            <a:cxnLst/>
            <a:rect l="l" t="t" r="r" b="b"/>
            <a:pathLst>
              <a:path w="1821708" h="1821708">
                <a:moveTo>
                  <a:pt x="0" y="0"/>
                </a:moveTo>
                <a:lnTo>
                  <a:pt x="1821709" y="0"/>
                </a:lnTo>
                <a:lnTo>
                  <a:pt x="1821709" y="1821708"/>
                </a:lnTo>
                <a:lnTo>
                  <a:pt x="0" y="1821708"/>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07017" y="7749742"/>
            <a:ext cx="1443365" cy="1443365"/>
          </a:xfrm>
          <a:custGeom>
            <a:avLst/>
            <a:gdLst/>
            <a:ahLst/>
            <a:cxnLst/>
            <a:rect l="l" t="t" r="r" b="b"/>
            <a:pathLst>
              <a:path w="1443365" h="1443365">
                <a:moveTo>
                  <a:pt x="0" y="0"/>
                </a:moveTo>
                <a:lnTo>
                  <a:pt x="1443366" y="0"/>
                </a:lnTo>
                <a:lnTo>
                  <a:pt x="1443366"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672033" y="2061540"/>
            <a:ext cx="548015" cy="729803"/>
          </a:xfrm>
          <a:custGeom>
            <a:avLst/>
            <a:gdLst/>
            <a:ahLst/>
            <a:cxnLst/>
            <a:rect l="l" t="t" r="r" b="b"/>
            <a:pathLst>
              <a:path w="548015" h="729803">
                <a:moveTo>
                  <a:pt x="0" y="0"/>
                </a:moveTo>
                <a:lnTo>
                  <a:pt x="548016" y="0"/>
                </a:lnTo>
                <a:lnTo>
                  <a:pt x="548016" y="729803"/>
                </a:lnTo>
                <a:lnTo>
                  <a:pt x="0" y="7298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p:nvPr/>
        </p:nvGrpSpPr>
        <p:grpSpPr>
          <a:xfrm>
            <a:off x="2561893" y="7777601"/>
            <a:ext cx="14616565" cy="1299136"/>
            <a:chOff x="0" y="0"/>
            <a:chExt cx="19488754" cy="1732182"/>
          </a:xfrm>
        </p:grpSpPr>
        <p:sp>
          <p:nvSpPr>
            <p:cNvPr id="10" name="TextBox 10"/>
            <p:cNvSpPr txBox="1"/>
            <p:nvPr/>
          </p:nvSpPr>
          <p:spPr>
            <a:xfrm>
              <a:off x="0" y="-9525"/>
              <a:ext cx="19488754" cy="847725"/>
            </a:xfrm>
            <a:prstGeom prst="rect">
              <a:avLst/>
            </a:prstGeom>
          </p:spPr>
          <p:txBody>
            <a:bodyPr lIns="0" tIns="0" rIns="0" bIns="0" rtlCol="0" anchor="t">
              <a:spAutoFit/>
            </a:bodyPr>
            <a:lstStyle/>
            <a:p>
              <a:pPr marL="0" lvl="0" indent="0" algn="l">
                <a:lnSpc>
                  <a:spcPts val="5015"/>
                </a:lnSpc>
                <a:spcBef>
                  <a:spcPct val="0"/>
                </a:spcBef>
              </a:pPr>
              <a:r>
                <a:rPr lang="en-US" sz="4179">
                  <a:solidFill>
                    <a:srgbClr val="2A2E3A"/>
                  </a:solidFill>
                  <a:latin typeface="Klein Bold"/>
                  <a:ea typeface="Klein Bold"/>
                  <a:cs typeface="Klein Bold"/>
                  <a:sym typeface="Klein Bold"/>
                </a:rPr>
                <a:t>Exploratory Data Analysis (EDA)</a:t>
              </a:r>
            </a:p>
          </p:txBody>
        </p:sp>
        <p:sp>
          <p:nvSpPr>
            <p:cNvPr id="11" name="TextBox 11"/>
            <p:cNvSpPr txBox="1"/>
            <p:nvPr/>
          </p:nvSpPr>
          <p:spPr>
            <a:xfrm>
              <a:off x="0" y="1036967"/>
              <a:ext cx="19488754" cy="695215"/>
            </a:xfrm>
            <a:prstGeom prst="rect">
              <a:avLst/>
            </a:prstGeom>
          </p:spPr>
          <p:txBody>
            <a:bodyPr lIns="0" tIns="0" rIns="0" bIns="0" rtlCol="0" anchor="t">
              <a:spAutoFit/>
            </a:bodyPr>
            <a:lstStyle/>
            <a:p>
              <a:pPr marL="0" lvl="0" indent="0" algn="l">
                <a:lnSpc>
                  <a:spcPts val="4386"/>
                </a:lnSpc>
                <a:spcBef>
                  <a:spcPct val="0"/>
                </a:spcBef>
              </a:pPr>
              <a:r>
                <a:rPr lang="en-US" sz="3133" u="none">
                  <a:solidFill>
                    <a:srgbClr val="2A2E3A"/>
                  </a:solidFill>
                  <a:latin typeface="Helios"/>
                  <a:ea typeface="Helios"/>
                  <a:cs typeface="Helios"/>
                  <a:sym typeface="Helios"/>
                </a:rPr>
                <a:t>Elaborate on your first goal here &amp; last conclusion.</a:t>
              </a:r>
            </a:p>
          </p:txBody>
        </p:sp>
      </p:grpSp>
      <p:sp>
        <p:nvSpPr>
          <p:cNvPr id="12" name="Freeform 12"/>
          <p:cNvSpPr/>
          <p:nvPr/>
        </p:nvSpPr>
        <p:spPr>
          <a:xfrm>
            <a:off x="117846" y="1515588"/>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307017" y="1704759"/>
            <a:ext cx="1443365" cy="1443365"/>
          </a:xfrm>
          <a:custGeom>
            <a:avLst/>
            <a:gdLst/>
            <a:ahLst/>
            <a:cxnLst/>
            <a:rect l="l" t="t" r="r" b="b"/>
            <a:pathLst>
              <a:path w="1443365" h="1443365">
                <a:moveTo>
                  <a:pt x="0" y="0"/>
                </a:moveTo>
                <a:lnTo>
                  <a:pt x="1443366" y="0"/>
                </a:lnTo>
                <a:lnTo>
                  <a:pt x="1443366"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4" name="Group 14"/>
          <p:cNvGrpSpPr/>
          <p:nvPr/>
        </p:nvGrpSpPr>
        <p:grpSpPr>
          <a:xfrm>
            <a:off x="2561893" y="1515588"/>
            <a:ext cx="14703791" cy="2429852"/>
            <a:chOff x="0" y="0"/>
            <a:chExt cx="19605055" cy="3239803"/>
          </a:xfrm>
        </p:grpSpPr>
        <p:sp>
          <p:nvSpPr>
            <p:cNvPr id="15" name="TextBox 15"/>
            <p:cNvSpPr txBox="1"/>
            <p:nvPr/>
          </p:nvSpPr>
          <p:spPr>
            <a:xfrm>
              <a:off x="0" y="-9525"/>
              <a:ext cx="19605055" cy="750306"/>
            </a:xfrm>
            <a:prstGeom prst="rect">
              <a:avLst/>
            </a:prstGeom>
          </p:spPr>
          <p:txBody>
            <a:bodyPr lIns="0" tIns="0" rIns="0" bIns="0" rtlCol="0" anchor="t">
              <a:spAutoFit/>
            </a:bodyPr>
            <a:lstStyle/>
            <a:p>
              <a:pPr marL="0" lvl="0" indent="0" algn="l">
                <a:lnSpc>
                  <a:spcPts val="4433"/>
                </a:lnSpc>
                <a:spcBef>
                  <a:spcPct val="0"/>
                </a:spcBef>
              </a:pPr>
              <a:r>
                <a:rPr lang="en-US" sz="3694">
                  <a:solidFill>
                    <a:srgbClr val="2A2E3A"/>
                  </a:solidFill>
                  <a:latin typeface="Klein Bold"/>
                  <a:ea typeface="Klein Bold"/>
                  <a:cs typeface="Klein Bold"/>
                  <a:sym typeface="Klein Bold"/>
                </a:rPr>
                <a:t>Data Wrangling</a:t>
              </a:r>
            </a:p>
          </p:txBody>
        </p:sp>
        <p:sp>
          <p:nvSpPr>
            <p:cNvPr id="16" name="TextBox 16"/>
            <p:cNvSpPr txBox="1"/>
            <p:nvPr/>
          </p:nvSpPr>
          <p:spPr>
            <a:xfrm>
              <a:off x="0" y="907280"/>
              <a:ext cx="19605055" cy="2332523"/>
            </a:xfrm>
            <a:prstGeom prst="rect">
              <a:avLst/>
            </a:prstGeom>
          </p:spPr>
          <p:txBody>
            <a:bodyPr lIns="0" tIns="0" rIns="0" bIns="0" rtlCol="0" anchor="t">
              <a:spAutoFit/>
            </a:bodyPr>
            <a:lstStyle/>
            <a:p>
              <a:pPr marL="0" lvl="0" indent="0" algn="l">
                <a:lnSpc>
                  <a:spcPts val="3538"/>
                </a:lnSpc>
                <a:spcBef>
                  <a:spcPct val="0"/>
                </a:spcBef>
              </a:pPr>
              <a:r>
                <a:rPr lang="en-US" sz="2527" u="none">
                  <a:solidFill>
                    <a:srgbClr val="2A2E3A"/>
                  </a:solidFill>
                  <a:latin typeface="Helios"/>
                  <a:ea typeface="Helios"/>
                  <a:cs typeface="Helios"/>
                  <a:sym typeface="Helios"/>
                </a:rPr>
                <a:t>Elaborate on yoThis is the first step where inspection of data is done to make sure NULL values and missing values are detected and data replacement methods are used to replace, missing or NULL values.ur </a:t>
              </a:r>
            </a:p>
            <a:p>
              <a:pPr marL="0" lvl="0" indent="0" algn="l">
                <a:lnSpc>
                  <a:spcPts val="3538"/>
                </a:lnSpc>
                <a:spcBef>
                  <a:spcPct val="0"/>
                </a:spcBef>
              </a:pPr>
              <a:r>
                <a:rPr lang="en-US" sz="2527" u="none">
                  <a:solidFill>
                    <a:srgbClr val="2A2E3A"/>
                  </a:solidFill>
                  <a:latin typeface="Helios"/>
                  <a:ea typeface="Helios"/>
                  <a:cs typeface="Helios"/>
                  <a:sym typeface="Helios"/>
                </a:rPr>
                <a:t>second goal here.</a:t>
              </a:r>
            </a:p>
          </p:txBody>
        </p:sp>
      </p:grpSp>
      <p:sp>
        <p:nvSpPr>
          <p:cNvPr id="17" name="Freeform 17"/>
          <p:cNvSpPr/>
          <p:nvPr/>
        </p:nvSpPr>
        <p:spPr>
          <a:xfrm>
            <a:off x="83945" y="4790021"/>
            <a:ext cx="1821708" cy="1821708"/>
          </a:xfrm>
          <a:custGeom>
            <a:avLst/>
            <a:gdLst/>
            <a:ahLst/>
            <a:cxnLst/>
            <a:rect l="l" t="t" r="r" b="b"/>
            <a:pathLst>
              <a:path w="1821708" h="1821708">
                <a:moveTo>
                  <a:pt x="0" y="0"/>
                </a:moveTo>
                <a:lnTo>
                  <a:pt x="1821709" y="0"/>
                </a:lnTo>
                <a:lnTo>
                  <a:pt x="1821709" y="1821709"/>
                </a:lnTo>
                <a:lnTo>
                  <a:pt x="0" y="1821709"/>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a:off x="273117" y="4979193"/>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9" name="Group 19"/>
          <p:cNvGrpSpPr/>
          <p:nvPr/>
        </p:nvGrpSpPr>
        <p:grpSpPr>
          <a:xfrm>
            <a:off x="2561893" y="4979193"/>
            <a:ext cx="15182424" cy="1226822"/>
            <a:chOff x="0" y="0"/>
            <a:chExt cx="20243232" cy="1635762"/>
          </a:xfrm>
        </p:grpSpPr>
        <p:sp>
          <p:nvSpPr>
            <p:cNvPr id="20" name="TextBox 20"/>
            <p:cNvSpPr txBox="1"/>
            <p:nvPr/>
          </p:nvSpPr>
          <p:spPr>
            <a:xfrm>
              <a:off x="0" y="0"/>
              <a:ext cx="20243232" cy="828865"/>
            </a:xfrm>
            <a:prstGeom prst="rect">
              <a:avLst/>
            </a:prstGeom>
          </p:spPr>
          <p:txBody>
            <a:bodyPr lIns="0" tIns="0" rIns="0" bIns="0" rtlCol="0" anchor="t">
              <a:spAutoFit/>
            </a:bodyPr>
            <a:lstStyle/>
            <a:p>
              <a:pPr marL="0" lvl="0" indent="0" algn="l">
                <a:lnSpc>
                  <a:spcPts val="4960"/>
                </a:lnSpc>
                <a:spcBef>
                  <a:spcPct val="0"/>
                </a:spcBef>
              </a:pPr>
              <a:r>
                <a:rPr lang="en-US" sz="4133">
                  <a:solidFill>
                    <a:srgbClr val="2A2E3A"/>
                  </a:solidFill>
                  <a:latin typeface="Klein Bold"/>
                  <a:ea typeface="Klein Bold"/>
                  <a:cs typeface="Klein Bold"/>
                  <a:sym typeface="Klein Bold"/>
                </a:rPr>
                <a:t>Feature Engineering</a:t>
              </a:r>
            </a:p>
          </p:txBody>
        </p:sp>
        <p:sp>
          <p:nvSpPr>
            <p:cNvPr id="21" name="TextBox 21"/>
            <p:cNvSpPr txBox="1"/>
            <p:nvPr/>
          </p:nvSpPr>
          <p:spPr>
            <a:xfrm>
              <a:off x="0" y="1011300"/>
              <a:ext cx="20243232" cy="624462"/>
            </a:xfrm>
            <a:prstGeom prst="rect">
              <a:avLst/>
            </a:prstGeom>
          </p:spPr>
          <p:txBody>
            <a:bodyPr lIns="0" tIns="0" rIns="0" bIns="0" rtlCol="0" anchor="t">
              <a:spAutoFit/>
            </a:bodyPr>
            <a:lstStyle/>
            <a:p>
              <a:pPr marL="0" lvl="0" indent="0" algn="l">
                <a:lnSpc>
                  <a:spcPts val="3959"/>
                </a:lnSpc>
                <a:spcBef>
                  <a:spcPct val="0"/>
                </a:spcBef>
              </a:pPr>
              <a:r>
                <a:rPr lang="en-US" sz="2828">
                  <a:solidFill>
                    <a:srgbClr val="2A2E3A"/>
                  </a:solidFill>
                  <a:latin typeface="Helios"/>
                  <a:ea typeface="Helios"/>
                  <a:cs typeface="Helios"/>
                  <a:sym typeface="Helios"/>
                </a:rPr>
                <a:t>This will help use generate some new columns from existing ones.</a:t>
              </a:r>
            </a:p>
          </p:txBody>
        </p:sp>
      </p:grpSp>
      <p:sp>
        <p:nvSpPr>
          <p:cNvPr id="22" name="Freeform 22"/>
          <p:cNvSpPr/>
          <p:nvPr/>
        </p:nvSpPr>
        <p:spPr>
          <a:xfrm>
            <a:off x="720381" y="2013353"/>
            <a:ext cx="548837" cy="777990"/>
          </a:xfrm>
          <a:custGeom>
            <a:avLst/>
            <a:gdLst/>
            <a:ahLst/>
            <a:cxnLst/>
            <a:rect l="l" t="t" r="r" b="b"/>
            <a:pathLst>
              <a:path w="548837" h="777990">
                <a:moveTo>
                  <a:pt x="0" y="0"/>
                </a:moveTo>
                <a:lnTo>
                  <a:pt x="548837" y="0"/>
                </a:lnTo>
                <a:lnTo>
                  <a:pt x="548837" y="777990"/>
                </a:lnTo>
                <a:lnTo>
                  <a:pt x="0" y="7779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Freeform 23"/>
          <p:cNvSpPr/>
          <p:nvPr/>
        </p:nvSpPr>
        <p:spPr>
          <a:xfrm>
            <a:off x="826674" y="8157766"/>
            <a:ext cx="442544" cy="627318"/>
          </a:xfrm>
          <a:custGeom>
            <a:avLst/>
            <a:gdLst/>
            <a:ahLst/>
            <a:cxnLst/>
            <a:rect l="l" t="t" r="r" b="b"/>
            <a:pathLst>
              <a:path w="442544" h="627318">
                <a:moveTo>
                  <a:pt x="0" y="0"/>
                </a:moveTo>
                <a:lnTo>
                  <a:pt x="442544" y="0"/>
                </a:lnTo>
                <a:lnTo>
                  <a:pt x="442544" y="627318"/>
                </a:lnTo>
                <a:lnTo>
                  <a:pt x="0" y="6273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4" name="Freeform 24"/>
          <p:cNvSpPr/>
          <p:nvPr/>
        </p:nvSpPr>
        <p:spPr>
          <a:xfrm>
            <a:off x="773527" y="5337707"/>
            <a:ext cx="512398" cy="726337"/>
          </a:xfrm>
          <a:custGeom>
            <a:avLst/>
            <a:gdLst/>
            <a:ahLst/>
            <a:cxnLst/>
            <a:rect l="l" t="t" r="r" b="b"/>
            <a:pathLst>
              <a:path w="512398" h="726337">
                <a:moveTo>
                  <a:pt x="0" y="0"/>
                </a:moveTo>
                <a:lnTo>
                  <a:pt x="512398" y="0"/>
                </a:lnTo>
                <a:lnTo>
                  <a:pt x="512398" y="726337"/>
                </a:lnTo>
                <a:lnTo>
                  <a:pt x="0" y="7263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txBody>
            <a:bodyPr/>
            <a:lstStyle/>
            <a:p>
              <a:endParaRPr lang="en-US"/>
            </a:p>
          </p:txBody>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nvGraphicFramePr>
        <p:xfrm>
          <a:off x="311902" y="3773114"/>
          <a:ext cx="17664195" cy="7186612"/>
        </p:xfrm>
        <a:graphic>
          <a:graphicData uri="http://schemas.openxmlformats.org/drawingml/2006/table">
            <a:tbl>
              <a:tblPr/>
              <a:tblGrid>
                <a:gridCol w="15146128">
                  <a:extLst>
                    <a:ext uri="{9D8B030D-6E8A-4147-A177-3AD203B41FA5}">
                      <a16:colId xmlns:a16="http://schemas.microsoft.com/office/drawing/2014/main" val="20000"/>
                    </a:ext>
                  </a:extLst>
                </a:gridCol>
                <a:gridCol w="2518067">
                  <a:extLst>
                    <a:ext uri="{9D8B030D-6E8A-4147-A177-3AD203B41FA5}">
                      <a16:colId xmlns:a16="http://schemas.microsoft.com/office/drawing/2014/main" val="20001"/>
                    </a:ext>
                  </a:extLst>
                </a:gridCol>
              </a:tblGrid>
              <a:tr h="7186612">
                <a:tc>
                  <a:txBody>
                    <a:bodyPr/>
                    <a:lstStyle/>
                    <a:p>
                      <a:pPr marL="561339" lvl="1" indent="-280669" algn="l">
                        <a:lnSpc>
                          <a:spcPts val="3639"/>
                        </a:lnSpc>
                        <a:buAutoNum type="arabicPeriod"/>
                        <a:defRPr/>
                      </a:pPr>
                      <a:r>
                        <a:rPr lang="en-US" sz="2599">
                          <a:solidFill>
                            <a:srgbClr val="2A2E3A"/>
                          </a:solidFill>
                          <a:latin typeface="Helios"/>
                          <a:ea typeface="Helios"/>
                          <a:cs typeface="Helios"/>
                          <a:sym typeface="Helios"/>
                        </a:rPr>
                        <a:t>How many unique product lines does the data have?</a:t>
                      </a:r>
                      <a:endParaRPr lang="en-US" sz="1100"/>
                    </a:p>
                    <a:p>
                      <a:pPr marL="561339" lvl="1" indent="-280669" algn="l">
                        <a:lnSpc>
                          <a:spcPts val="3639"/>
                        </a:lnSpc>
                        <a:buAutoNum type="arabicPeriod"/>
                      </a:pPr>
                      <a:r>
                        <a:rPr lang="en-US" sz="2599">
                          <a:solidFill>
                            <a:srgbClr val="2A2E3A"/>
                          </a:solidFill>
                          <a:latin typeface="Helios"/>
                          <a:ea typeface="Helios"/>
                          <a:cs typeface="Helios"/>
                          <a:sym typeface="Helios"/>
                        </a:rPr>
                        <a:t>What is the most common payment method?</a:t>
                      </a:r>
                    </a:p>
                    <a:p>
                      <a:pPr marL="561339" lvl="1" indent="-280669" algn="l">
                        <a:lnSpc>
                          <a:spcPts val="3639"/>
                        </a:lnSpc>
                        <a:buAutoNum type="arabicPeriod"/>
                      </a:pPr>
                      <a:r>
                        <a:rPr lang="en-US" sz="2599">
                          <a:solidFill>
                            <a:srgbClr val="2A2E3A"/>
                          </a:solidFill>
                          <a:latin typeface="Helios"/>
                          <a:ea typeface="Helios"/>
                          <a:cs typeface="Helios"/>
                          <a:sym typeface="Helios"/>
                        </a:rPr>
                        <a:t>What is the most selling product line?</a:t>
                      </a:r>
                    </a:p>
                    <a:p>
                      <a:pPr marL="561339" lvl="1" indent="-280669" algn="l">
                        <a:lnSpc>
                          <a:spcPts val="3639"/>
                        </a:lnSpc>
                        <a:buAutoNum type="arabicPeriod"/>
                      </a:pPr>
                      <a:r>
                        <a:rPr lang="en-US" sz="2599">
                          <a:solidFill>
                            <a:srgbClr val="2A2E3A"/>
                          </a:solidFill>
                          <a:latin typeface="Helios"/>
                          <a:ea typeface="Helios"/>
                          <a:cs typeface="Helios"/>
                          <a:sym typeface="Helios"/>
                        </a:rPr>
                        <a:t>What is the total revenue by month?</a:t>
                      </a:r>
                    </a:p>
                    <a:p>
                      <a:pPr marL="561339" lvl="1" indent="-280669" algn="l">
                        <a:lnSpc>
                          <a:spcPts val="3639"/>
                        </a:lnSpc>
                        <a:buAutoNum type="arabicPeriod"/>
                      </a:pPr>
                      <a:r>
                        <a:rPr lang="en-US" sz="2599">
                          <a:solidFill>
                            <a:srgbClr val="2A2E3A"/>
                          </a:solidFill>
                          <a:latin typeface="Helios"/>
                          <a:ea typeface="Helios"/>
                          <a:cs typeface="Helios"/>
                          <a:sym typeface="Helios"/>
                        </a:rPr>
                        <a:t>What month had the largest COGS?</a:t>
                      </a:r>
                    </a:p>
                    <a:p>
                      <a:pPr marL="561339" lvl="1" indent="-280669" algn="l">
                        <a:lnSpc>
                          <a:spcPts val="3639"/>
                        </a:lnSpc>
                        <a:buAutoNum type="arabicPeriod"/>
                      </a:pPr>
                      <a:r>
                        <a:rPr lang="en-US" sz="2599">
                          <a:solidFill>
                            <a:srgbClr val="2A2E3A"/>
                          </a:solidFill>
                          <a:latin typeface="Helios"/>
                          <a:ea typeface="Helios"/>
                          <a:cs typeface="Helios"/>
                          <a:sym typeface="Helios"/>
                        </a:rPr>
                        <a:t>What product line had the largest revenue?</a:t>
                      </a:r>
                    </a:p>
                    <a:p>
                      <a:pPr marL="561339" lvl="1" indent="-280669" algn="l">
                        <a:lnSpc>
                          <a:spcPts val="3639"/>
                        </a:lnSpc>
                        <a:buAutoNum type="arabicPeriod"/>
                      </a:pPr>
                      <a:r>
                        <a:rPr lang="en-US" sz="2599">
                          <a:solidFill>
                            <a:srgbClr val="2A2E3A"/>
                          </a:solidFill>
                          <a:latin typeface="Helios"/>
                          <a:ea typeface="Helios"/>
                          <a:cs typeface="Helios"/>
                          <a:sym typeface="Helios"/>
                        </a:rPr>
                        <a:t>What is the city with the largest revenue?</a:t>
                      </a:r>
                    </a:p>
                    <a:p>
                      <a:pPr marL="561339" lvl="1" indent="-280669" algn="l">
                        <a:lnSpc>
                          <a:spcPts val="3639"/>
                        </a:lnSpc>
                        <a:buAutoNum type="arabicPeriod"/>
                      </a:pPr>
                      <a:r>
                        <a:rPr lang="en-US" sz="2599">
                          <a:solidFill>
                            <a:srgbClr val="2A2E3A"/>
                          </a:solidFill>
                          <a:latin typeface="Helios"/>
                          <a:ea typeface="Helios"/>
                          <a:cs typeface="Helios"/>
                          <a:sym typeface="Helios"/>
                        </a:rPr>
                        <a:t>What product line had the largest VAT?</a:t>
                      </a:r>
                    </a:p>
                    <a:p>
                      <a:pPr marL="561339" lvl="1" indent="-280669" algn="l">
                        <a:lnSpc>
                          <a:spcPts val="3639"/>
                        </a:lnSpc>
                        <a:buAutoNum type="arabicPeriod"/>
                      </a:pPr>
                      <a:r>
                        <a:rPr lang="en-US" sz="2599">
                          <a:solidFill>
                            <a:srgbClr val="2A2E3A"/>
                          </a:solidFill>
                          <a:latin typeface="Helios"/>
                          <a:ea typeface="Helios"/>
                          <a:cs typeface="Helios"/>
                          <a:sym typeface="Helios"/>
                        </a:rPr>
                        <a:t>Fetch each product line and add a column to those product line showing "Good", "Bad". Good if its greater than average sales</a:t>
                      </a:r>
                    </a:p>
                    <a:p>
                      <a:pPr marL="561339" lvl="1" indent="-280669" algn="l">
                        <a:lnSpc>
                          <a:spcPts val="3639"/>
                        </a:lnSpc>
                        <a:buAutoNum type="arabicPeriod"/>
                      </a:pPr>
                      <a:r>
                        <a:rPr lang="en-US" sz="2599">
                          <a:solidFill>
                            <a:srgbClr val="2A2E3A"/>
                          </a:solidFill>
                          <a:latin typeface="Helios"/>
                          <a:ea typeface="Helios"/>
                          <a:cs typeface="Helios"/>
                          <a:sym typeface="Helios"/>
                        </a:rPr>
                        <a:t>Which branch sold more products than average product sold?</a:t>
                      </a:r>
                    </a:p>
                    <a:p>
                      <a:pPr marL="561339" lvl="1" indent="-280669" algn="l">
                        <a:lnSpc>
                          <a:spcPts val="3639"/>
                        </a:lnSpc>
                        <a:buAutoNum type="arabicPeriod"/>
                      </a:pPr>
                      <a:r>
                        <a:rPr lang="en-US" sz="2599">
                          <a:solidFill>
                            <a:srgbClr val="2A2E3A"/>
                          </a:solidFill>
                          <a:latin typeface="Helios"/>
                          <a:ea typeface="Helios"/>
                          <a:cs typeface="Helios"/>
                          <a:sym typeface="Helios"/>
                        </a:rPr>
                        <a:t>What is the most common product line by gender?</a:t>
                      </a:r>
                    </a:p>
                    <a:p>
                      <a:pPr marL="561339" lvl="1" indent="-280669" algn="l">
                        <a:lnSpc>
                          <a:spcPts val="3639"/>
                        </a:lnSpc>
                        <a:buAutoNum type="arabicPeriod"/>
                      </a:pPr>
                      <a:r>
                        <a:rPr lang="en-US" sz="2599">
                          <a:solidFill>
                            <a:srgbClr val="2A2E3A"/>
                          </a:solidFill>
                          <a:latin typeface="Helios"/>
                          <a:ea typeface="Helios"/>
                          <a:cs typeface="Helios"/>
                          <a:sym typeface="Helios"/>
                        </a:rPr>
                        <a:t>What is the average rating of each product line?</a:t>
                      </a:r>
                    </a:p>
                    <a:p>
                      <a:pPr algn="l">
                        <a:lnSpc>
                          <a:spcPts val="3639"/>
                        </a:lnSpc>
                      </a:pPr>
                      <a:endParaRPr lang="en-US" sz="2599">
                        <a:solidFill>
                          <a:srgbClr val="2A2E3A"/>
                        </a:solidFill>
                        <a:latin typeface="Helios"/>
                        <a:ea typeface="Helios"/>
                        <a:cs typeface="Helios"/>
                        <a:sym typeface="Helios"/>
                      </a:endParaRPr>
                    </a:p>
                    <a:p>
                      <a:pPr algn="l">
                        <a:lnSpc>
                          <a:spcPts val="3639"/>
                        </a:lnSpc>
                      </a:pPr>
                      <a:endParaRPr lang="en-US" sz="2599">
                        <a:solidFill>
                          <a:srgbClr val="2A2E3A"/>
                        </a:solidFill>
                        <a:latin typeface="Helios"/>
                        <a:ea typeface="Helios"/>
                        <a:cs typeface="Helios"/>
                        <a:sym typeface="Helios"/>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ea typeface="Helios Bold"/>
                          <a:cs typeface="Helios Bold"/>
                          <a:sym typeface="Helios Bold"/>
                        </a:rPr>
                        <a:t>8</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TextBox 8"/>
          <p:cNvSpPr txBox="1"/>
          <p:nvPr/>
        </p:nvSpPr>
        <p:spPr>
          <a:xfrm>
            <a:off x="618594" y="888863"/>
            <a:ext cx="16275206" cy="2154555"/>
          </a:xfrm>
          <a:prstGeom prst="rect">
            <a:avLst/>
          </a:prstGeom>
        </p:spPr>
        <p:txBody>
          <a:bodyPr lIns="0" tIns="0" rIns="0" bIns="0" rtlCol="0" anchor="t">
            <a:spAutoFit/>
          </a:bodyPr>
          <a:lstStyle/>
          <a:p>
            <a:pPr algn="ctr">
              <a:lnSpc>
                <a:spcPts val="8580"/>
              </a:lnSpc>
            </a:pPr>
            <a:r>
              <a:rPr lang="en-US" sz="6600">
                <a:solidFill>
                  <a:srgbClr val="FFFFFF"/>
                </a:solidFill>
                <a:latin typeface="Klein Bold"/>
                <a:ea typeface="Klein Bold"/>
                <a:cs typeface="Klein Bold"/>
                <a:sym typeface="Klein Bold"/>
              </a:rPr>
              <a:t>Business Questions To Answer</a:t>
            </a:r>
          </a:p>
          <a:p>
            <a:pPr algn="ctr">
              <a:lnSpc>
                <a:spcPts val="8580"/>
              </a:lnSpc>
            </a:pPr>
            <a:endParaRPr lang="en-US" sz="6600">
              <a:solidFill>
                <a:srgbClr val="FFFFFF"/>
              </a:solidFill>
              <a:latin typeface="Klein Bold"/>
              <a:ea typeface="Klein Bold"/>
              <a:cs typeface="Klein Bold"/>
              <a:sym typeface="Klein Bold"/>
            </a:endParaRPr>
          </a:p>
        </p:txBody>
      </p:sp>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txBody>
            <a:bodyPr/>
            <a:lstStyle/>
            <a:p>
              <a:endParaRPr lang="en-US"/>
            </a:p>
          </p:txBody>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nvGraphicFramePr>
        <p:xfrm>
          <a:off x="476852" y="3998728"/>
          <a:ext cx="17664195" cy="7186612"/>
        </p:xfrm>
        <a:graphic>
          <a:graphicData uri="http://schemas.openxmlformats.org/drawingml/2006/table">
            <a:tbl>
              <a:tblPr/>
              <a:tblGrid>
                <a:gridCol w="15146128">
                  <a:extLst>
                    <a:ext uri="{9D8B030D-6E8A-4147-A177-3AD203B41FA5}">
                      <a16:colId xmlns:a16="http://schemas.microsoft.com/office/drawing/2014/main" val="20000"/>
                    </a:ext>
                  </a:extLst>
                </a:gridCol>
                <a:gridCol w="2518067">
                  <a:extLst>
                    <a:ext uri="{9D8B030D-6E8A-4147-A177-3AD203B41FA5}">
                      <a16:colId xmlns:a16="http://schemas.microsoft.com/office/drawing/2014/main" val="20001"/>
                    </a:ext>
                  </a:extLst>
                </a:gridCol>
              </a:tblGrid>
              <a:tr h="7186612">
                <a:tc>
                  <a:txBody>
                    <a:bodyPr/>
                    <a:lstStyle/>
                    <a:p>
                      <a:pPr algn="l">
                        <a:lnSpc>
                          <a:spcPts val="3639"/>
                        </a:lnSpc>
                        <a:defRPr/>
                      </a:pPr>
                      <a:r>
                        <a:rPr lang="en-US" sz="2599">
                          <a:solidFill>
                            <a:srgbClr val="2A2E3A"/>
                          </a:solidFill>
                          <a:latin typeface="Helios"/>
                          <a:ea typeface="Helios"/>
                          <a:cs typeface="Helios"/>
                          <a:sym typeface="Helios"/>
                        </a:rPr>
                        <a:t>13.Number of sales made in each time of the day per weekday.</a:t>
                      </a:r>
                      <a:endParaRPr lang="en-US" sz="1100"/>
                    </a:p>
                    <a:p>
                      <a:pPr algn="l">
                        <a:lnSpc>
                          <a:spcPts val="3639"/>
                        </a:lnSpc>
                      </a:pPr>
                      <a:r>
                        <a:rPr lang="en-US" sz="2599">
                          <a:solidFill>
                            <a:srgbClr val="2A2E3A"/>
                          </a:solidFill>
                          <a:latin typeface="Helios"/>
                          <a:ea typeface="Helios"/>
                          <a:cs typeface="Helios"/>
                          <a:sym typeface="Helios"/>
                        </a:rPr>
                        <a:t>14.Which of the customer types brings the most revenue?</a:t>
                      </a:r>
                    </a:p>
                    <a:p>
                      <a:pPr algn="l">
                        <a:lnSpc>
                          <a:spcPts val="3639"/>
                        </a:lnSpc>
                      </a:pPr>
                      <a:r>
                        <a:rPr lang="en-US" sz="2599">
                          <a:solidFill>
                            <a:srgbClr val="2A2E3A"/>
                          </a:solidFill>
                          <a:latin typeface="Helios"/>
                          <a:ea typeface="Helios"/>
                          <a:cs typeface="Helios"/>
                          <a:sym typeface="Helios"/>
                        </a:rPr>
                        <a:t>15.Which city has the largest tax percent/ VAT (Value Added Tax)?</a:t>
                      </a:r>
                    </a:p>
                    <a:p>
                      <a:pPr algn="l">
                        <a:lnSpc>
                          <a:spcPts val="3639"/>
                        </a:lnSpc>
                      </a:pPr>
                      <a:r>
                        <a:rPr lang="en-US" sz="2599">
                          <a:solidFill>
                            <a:srgbClr val="2A2E3A"/>
                          </a:solidFill>
                          <a:latin typeface="Helios"/>
                          <a:ea typeface="Helios"/>
                          <a:cs typeface="Helios"/>
                          <a:sym typeface="Helios"/>
                        </a:rPr>
                        <a:t>16.Which customer type pays the most in VAT?</a:t>
                      </a:r>
                    </a:p>
                    <a:p>
                      <a:pPr algn="l">
                        <a:lnSpc>
                          <a:spcPts val="3639"/>
                        </a:lnSpc>
                      </a:pPr>
                      <a:r>
                        <a:rPr lang="en-US" sz="2599">
                          <a:solidFill>
                            <a:srgbClr val="2A2E3A"/>
                          </a:solidFill>
                          <a:latin typeface="Helios"/>
                          <a:ea typeface="Helios"/>
                          <a:cs typeface="Helios"/>
                          <a:sym typeface="Helios"/>
                        </a:rPr>
                        <a:t>17.How many unique customer types does the data have?</a:t>
                      </a:r>
                    </a:p>
                    <a:p>
                      <a:pPr algn="l">
                        <a:lnSpc>
                          <a:spcPts val="3639"/>
                        </a:lnSpc>
                      </a:pPr>
                      <a:r>
                        <a:rPr lang="en-US" sz="2599">
                          <a:solidFill>
                            <a:srgbClr val="2A2E3A"/>
                          </a:solidFill>
                          <a:latin typeface="Helios"/>
                          <a:ea typeface="Helios"/>
                          <a:cs typeface="Helios"/>
                          <a:sym typeface="Helios"/>
                        </a:rPr>
                        <a:t>18.How many unique payment methods does the data have?</a:t>
                      </a:r>
                    </a:p>
                    <a:p>
                      <a:pPr algn="l">
                        <a:lnSpc>
                          <a:spcPts val="3639"/>
                        </a:lnSpc>
                      </a:pPr>
                      <a:r>
                        <a:rPr lang="en-US" sz="2599">
                          <a:solidFill>
                            <a:srgbClr val="2A2E3A"/>
                          </a:solidFill>
                          <a:latin typeface="Helios"/>
                          <a:ea typeface="Helios"/>
                          <a:cs typeface="Helios"/>
                          <a:sym typeface="Helios"/>
                        </a:rPr>
                        <a:t>19.What is the most common customer type?</a:t>
                      </a:r>
                    </a:p>
                    <a:p>
                      <a:pPr algn="l">
                        <a:lnSpc>
                          <a:spcPts val="3639"/>
                        </a:lnSpc>
                      </a:pPr>
                      <a:r>
                        <a:rPr lang="en-US" sz="2599">
                          <a:solidFill>
                            <a:srgbClr val="2A2E3A"/>
                          </a:solidFill>
                          <a:latin typeface="Helios"/>
                          <a:ea typeface="Helios"/>
                          <a:cs typeface="Helios"/>
                          <a:sym typeface="Helios"/>
                        </a:rPr>
                        <a:t>20.Which customer type buys the most?</a:t>
                      </a:r>
                    </a:p>
                    <a:p>
                      <a:pPr algn="l">
                        <a:lnSpc>
                          <a:spcPts val="3639"/>
                        </a:lnSpc>
                      </a:pPr>
                      <a:r>
                        <a:rPr lang="en-US" sz="2599">
                          <a:solidFill>
                            <a:srgbClr val="2A2E3A"/>
                          </a:solidFill>
                          <a:latin typeface="Helios"/>
                          <a:ea typeface="Helios"/>
                          <a:cs typeface="Helios"/>
                          <a:sym typeface="Helios"/>
                        </a:rPr>
                        <a:t>21.What is the gender of most of the customers?</a:t>
                      </a:r>
                    </a:p>
                    <a:p>
                      <a:pPr algn="l">
                        <a:lnSpc>
                          <a:spcPts val="3639"/>
                        </a:lnSpc>
                      </a:pPr>
                      <a:r>
                        <a:rPr lang="en-US" sz="2599">
                          <a:solidFill>
                            <a:srgbClr val="2A2E3A"/>
                          </a:solidFill>
                          <a:latin typeface="Helios"/>
                          <a:ea typeface="Helios"/>
                          <a:cs typeface="Helios"/>
                          <a:sym typeface="Helios"/>
                        </a:rPr>
                        <a:t>22.What is the gender distribution per branch?</a:t>
                      </a:r>
                    </a:p>
                    <a:p>
                      <a:pPr algn="l">
                        <a:lnSpc>
                          <a:spcPts val="3639"/>
                        </a:lnSpc>
                      </a:pPr>
                      <a:r>
                        <a:rPr lang="en-US" sz="2599">
                          <a:solidFill>
                            <a:srgbClr val="2A2E3A"/>
                          </a:solidFill>
                          <a:latin typeface="Helios"/>
                          <a:ea typeface="Helios"/>
                          <a:cs typeface="Helios"/>
                          <a:sym typeface="Helios"/>
                        </a:rPr>
                        <a:t>23.Which time of the day do customers give most ratings?</a:t>
                      </a:r>
                    </a:p>
                    <a:p>
                      <a:pPr algn="l">
                        <a:lnSpc>
                          <a:spcPts val="3639"/>
                        </a:lnSpc>
                      </a:pPr>
                      <a:r>
                        <a:rPr lang="en-US" sz="2599">
                          <a:solidFill>
                            <a:srgbClr val="2A2E3A"/>
                          </a:solidFill>
                          <a:latin typeface="Helios"/>
                          <a:ea typeface="Helios"/>
                          <a:cs typeface="Helios"/>
                          <a:sym typeface="Helios"/>
                        </a:rPr>
                        <a:t>24.Which time of the day do customers give most ratings per branch?</a:t>
                      </a:r>
                    </a:p>
                    <a:p>
                      <a:pPr algn="l">
                        <a:lnSpc>
                          <a:spcPts val="3639"/>
                        </a:lnSpc>
                      </a:pPr>
                      <a:r>
                        <a:rPr lang="en-US" sz="2599">
                          <a:solidFill>
                            <a:srgbClr val="2A2E3A"/>
                          </a:solidFill>
                          <a:latin typeface="Helios"/>
                          <a:ea typeface="Helios"/>
                          <a:cs typeface="Helios"/>
                          <a:sym typeface="Helios"/>
                        </a:rPr>
                        <a:t>25.Which day fo the week has the best avg ratings?</a:t>
                      </a:r>
                    </a:p>
                    <a:p>
                      <a:pPr algn="l">
                        <a:lnSpc>
                          <a:spcPts val="3639"/>
                        </a:lnSpc>
                      </a:pPr>
                      <a:endParaRPr lang="en-US" sz="2599">
                        <a:solidFill>
                          <a:srgbClr val="2A2E3A"/>
                        </a:solidFill>
                        <a:latin typeface="Helios"/>
                        <a:ea typeface="Helios"/>
                        <a:cs typeface="Helios"/>
                        <a:sym typeface="Helios"/>
                      </a:endParaRPr>
                    </a:p>
                    <a:p>
                      <a:pPr algn="l">
                        <a:lnSpc>
                          <a:spcPts val="3639"/>
                        </a:lnSpc>
                      </a:pPr>
                      <a:endParaRPr lang="en-US" sz="2599">
                        <a:solidFill>
                          <a:srgbClr val="2A2E3A"/>
                        </a:solidFill>
                        <a:latin typeface="Helios"/>
                        <a:ea typeface="Helios"/>
                        <a:cs typeface="Helios"/>
                        <a:sym typeface="Helios"/>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3640"/>
                        </a:lnSpc>
                        <a:defRPr/>
                      </a:pPr>
                      <a:r>
                        <a:rPr lang="en-US" sz="2600">
                          <a:solidFill>
                            <a:srgbClr val="718BAB"/>
                          </a:solidFill>
                          <a:latin typeface="Helios Bold"/>
                          <a:ea typeface="Helios Bold"/>
                          <a:cs typeface="Helios Bold"/>
                          <a:sym typeface="Helios Bold"/>
                        </a:rPr>
                        <a:t>8</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TextBox 8"/>
          <p:cNvSpPr txBox="1"/>
          <p:nvPr/>
        </p:nvSpPr>
        <p:spPr>
          <a:xfrm>
            <a:off x="618594" y="888863"/>
            <a:ext cx="16275206" cy="2154555"/>
          </a:xfrm>
          <a:prstGeom prst="rect">
            <a:avLst/>
          </a:prstGeom>
        </p:spPr>
        <p:txBody>
          <a:bodyPr lIns="0" tIns="0" rIns="0" bIns="0" rtlCol="0" anchor="t">
            <a:spAutoFit/>
          </a:bodyPr>
          <a:lstStyle/>
          <a:p>
            <a:pPr algn="ctr">
              <a:lnSpc>
                <a:spcPts val="8580"/>
              </a:lnSpc>
            </a:pPr>
            <a:r>
              <a:rPr lang="en-US" sz="6600">
                <a:solidFill>
                  <a:srgbClr val="FFFFFF"/>
                </a:solidFill>
                <a:latin typeface="Klein Bold"/>
                <a:ea typeface="Klein Bold"/>
                <a:cs typeface="Klein Bold"/>
                <a:sym typeface="Klein Bold"/>
              </a:rPr>
              <a:t>Business Questions To Answer</a:t>
            </a:r>
          </a:p>
          <a:p>
            <a:pPr algn="ctr">
              <a:lnSpc>
                <a:spcPts val="8580"/>
              </a:lnSpc>
            </a:pPr>
            <a:endParaRPr lang="en-US" sz="6600">
              <a:solidFill>
                <a:srgbClr val="FFFFFF"/>
              </a:solidFill>
              <a:latin typeface="Klein Bold"/>
              <a:ea typeface="Klein Bold"/>
              <a:cs typeface="Klein Bold"/>
              <a:sym typeface="Klein Bold"/>
            </a:endParaRPr>
          </a:p>
        </p:txBody>
      </p:sp>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0" y="3608707"/>
            <a:ext cx="18288000" cy="7390256"/>
          </a:xfrm>
          <a:custGeom>
            <a:avLst/>
            <a:gdLst/>
            <a:ahLst/>
            <a:cxnLst/>
            <a:rect l="l" t="t" r="r" b="b"/>
            <a:pathLst>
              <a:path w="18288000" h="7390256">
                <a:moveTo>
                  <a:pt x="0" y="0"/>
                </a:moveTo>
                <a:lnTo>
                  <a:pt x="18288000" y="0"/>
                </a:lnTo>
                <a:lnTo>
                  <a:pt x="18288000" y="7390256"/>
                </a:lnTo>
                <a:lnTo>
                  <a:pt x="0" y="7390256"/>
                </a:lnTo>
                <a:lnTo>
                  <a:pt x="0" y="0"/>
                </a:lnTo>
                <a:close/>
              </a:path>
            </a:pathLst>
          </a:custGeom>
          <a:blipFill>
            <a:blip r:embed="rId4"/>
            <a:stretch>
              <a:fillRect t="-26545" b="-28118"/>
            </a:stretch>
          </a:blipFill>
        </p:spPr>
        <p:txBody>
          <a:bodyPr/>
          <a:lstStyle/>
          <a:p>
            <a:endParaRPr lang="en-US"/>
          </a:p>
        </p:txBody>
      </p:sp>
      <p:sp>
        <p:nvSpPr>
          <p:cNvPr id="4" name="TextBox 4"/>
          <p:cNvSpPr txBox="1"/>
          <p:nvPr/>
        </p:nvSpPr>
        <p:spPr>
          <a:xfrm>
            <a:off x="1028700" y="374650"/>
            <a:ext cx="15734268" cy="2292350"/>
          </a:xfrm>
          <a:prstGeom prst="rect">
            <a:avLst/>
          </a:prstGeom>
        </p:spPr>
        <p:txBody>
          <a:bodyPr lIns="0" tIns="0" rIns="0" bIns="0" rtlCol="0" anchor="t">
            <a:spAutoFit/>
          </a:bodyPr>
          <a:lstStyle/>
          <a:p>
            <a:pPr algn="l">
              <a:lnSpc>
                <a:spcPts val="9099"/>
              </a:lnSpc>
            </a:pPr>
            <a:r>
              <a:rPr lang="en-US" sz="6999">
                <a:solidFill>
                  <a:srgbClr val="FFFFFF"/>
                </a:solidFill>
                <a:latin typeface="Klein Bold"/>
                <a:ea typeface="Klein Bold"/>
                <a:cs typeface="Klein Bold"/>
                <a:sym typeface="Klein Bold"/>
              </a:rPr>
              <a:t>Q How many unique product lines does the data have?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4000499"/>
          </a:xfrm>
          <a:custGeom>
            <a:avLst/>
            <a:gdLst/>
            <a:ahLst/>
            <a:cxnLst/>
            <a:rect l="l" t="t" r="r" b="b"/>
            <a:pathLst>
              <a:path w="18836043" h="3716850">
                <a:moveTo>
                  <a:pt x="0" y="0"/>
                </a:moveTo>
                <a:lnTo>
                  <a:pt x="18836043" y="0"/>
                </a:lnTo>
                <a:lnTo>
                  <a:pt x="18836043" y="3716850"/>
                </a:lnTo>
                <a:lnTo>
                  <a:pt x="0" y="3716850"/>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a:p>
        </p:txBody>
      </p:sp>
      <p:sp>
        <p:nvSpPr>
          <p:cNvPr id="3" name="Freeform 3"/>
          <p:cNvSpPr/>
          <p:nvPr/>
        </p:nvSpPr>
        <p:spPr>
          <a:xfrm>
            <a:off x="-1" y="2134810"/>
            <a:ext cx="8625051" cy="8495089"/>
          </a:xfrm>
          <a:custGeom>
            <a:avLst/>
            <a:gdLst/>
            <a:ahLst/>
            <a:cxnLst/>
            <a:rect l="l" t="t" r="r" b="b"/>
            <a:pathLst>
              <a:path w="8625050" h="8695074">
                <a:moveTo>
                  <a:pt x="0" y="0"/>
                </a:moveTo>
                <a:lnTo>
                  <a:pt x="8625050" y="0"/>
                </a:lnTo>
                <a:lnTo>
                  <a:pt x="8625050" y="8695074"/>
                </a:lnTo>
                <a:lnTo>
                  <a:pt x="0" y="8695074"/>
                </a:lnTo>
                <a:lnTo>
                  <a:pt x="0" y="0"/>
                </a:lnTo>
                <a:close/>
              </a:path>
            </a:pathLst>
          </a:custGeom>
          <a:blipFill>
            <a:blip r:embed="rId4"/>
            <a:stretch>
              <a:fillRect l="-14802" t="-5938" r="-56075"/>
            </a:stretch>
          </a:blipFill>
        </p:spPr>
        <p:txBody>
          <a:bodyPr/>
          <a:lstStyle/>
          <a:p>
            <a:endParaRPr lang="en-US"/>
          </a:p>
        </p:txBody>
      </p:sp>
      <p:sp>
        <p:nvSpPr>
          <p:cNvPr id="4" name="Freeform 4"/>
          <p:cNvSpPr/>
          <p:nvPr/>
        </p:nvSpPr>
        <p:spPr>
          <a:xfrm>
            <a:off x="8625051" y="2134809"/>
            <a:ext cx="9662950" cy="8495089"/>
          </a:xfrm>
          <a:custGeom>
            <a:avLst/>
            <a:gdLst/>
            <a:ahLst/>
            <a:cxnLst/>
            <a:rect l="l" t="t" r="r" b="b"/>
            <a:pathLst>
              <a:path w="10977003" h="8428575">
                <a:moveTo>
                  <a:pt x="0" y="0"/>
                </a:moveTo>
                <a:lnTo>
                  <a:pt x="10977003" y="0"/>
                </a:lnTo>
                <a:lnTo>
                  <a:pt x="10977003" y="8428575"/>
                </a:lnTo>
                <a:lnTo>
                  <a:pt x="0" y="8428575"/>
                </a:lnTo>
                <a:lnTo>
                  <a:pt x="0" y="0"/>
                </a:lnTo>
                <a:close/>
              </a:path>
            </a:pathLst>
          </a:custGeom>
          <a:blipFill>
            <a:blip r:embed="rId5"/>
            <a:stretch>
              <a:fillRect l="-11427" r="-11427"/>
            </a:stretch>
          </a:blipFill>
        </p:spPr>
        <p:txBody>
          <a:bodyPr/>
          <a:lstStyle/>
          <a:p>
            <a:endParaRPr lang="en-US"/>
          </a:p>
        </p:txBody>
      </p:sp>
      <p:sp>
        <p:nvSpPr>
          <p:cNvPr id="5" name="TextBox 5"/>
          <p:cNvSpPr txBox="1"/>
          <p:nvPr/>
        </p:nvSpPr>
        <p:spPr>
          <a:xfrm>
            <a:off x="224518" y="398873"/>
            <a:ext cx="9956802" cy="1459552"/>
          </a:xfrm>
          <a:prstGeom prst="rect">
            <a:avLst/>
          </a:prstGeom>
        </p:spPr>
        <p:txBody>
          <a:bodyPr lIns="0" tIns="0" rIns="0" bIns="0" rtlCol="0" anchor="t">
            <a:spAutoFit/>
          </a:bodyPr>
          <a:lstStyle/>
          <a:p>
            <a:pPr algn="l">
              <a:lnSpc>
                <a:spcPts val="5758"/>
              </a:lnSpc>
            </a:pPr>
            <a:r>
              <a:rPr lang="en-US" sz="4429" dirty="0">
                <a:solidFill>
                  <a:srgbClr val="FFFFFF"/>
                </a:solidFill>
                <a:latin typeface="Klein Bold"/>
                <a:ea typeface="Klein Bold"/>
                <a:cs typeface="Klein Bold"/>
                <a:sym typeface="Klein Bold"/>
              </a:rPr>
              <a:t>Q What is the most common payment method?</a:t>
            </a:r>
          </a:p>
        </p:txBody>
      </p:sp>
      <p:sp>
        <p:nvSpPr>
          <p:cNvPr id="6" name="TextBox 6"/>
          <p:cNvSpPr txBox="1"/>
          <p:nvPr/>
        </p:nvSpPr>
        <p:spPr>
          <a:xfrm>
            <a:off x="8869979" y="417923"/>
            <a:ext cx="8983606" cy="1303429"/>
          </a:xfrm>
          <a:prstGeom prst="rect">
            <a:avLst/>
          </a:prstGeom>
        </p:spPr>
        <p:txBody>
          <a:bodyPr lIns="0" tIns="0" rIns="0" bIns="0" rtlCol="0" anchor="t">
            <a:spAutoFit/>
          </a:bodyPr>
          <a:lstStyle/>
          <a:p>
            <a:pPr algn="l">
              <a:lnSpc>
                <a:spcPts val="5195"/>
              </a:lnSpc>
            </a:pPr>
            <a:r>
              <a:rPr lang="en-US" sz="3996">
                <a:solidFill>
                  <a:srgbClr val="FFFFFF"/>
                </a:solidFill>
                <a:latin typeface="Klein Bold"/>
                <a:ea typeface="Klein Bold"/>
                <a:cs typeface="Klein Bold"/>
                <a:sym typeface="Klein Bold"/>
              </a:rPr>
              <a:t>Q What is the most selling product    line?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716850"/>
          </a:xfrm>
          <a:custGeom>
            <a:avLst/>
            <a:gdLst/>
            <a:ahLst/>
            <a:cxnLst/>
            <a:rect l="l" t="t" r="r" b="b"/>
            <a:pathLst>
              <a:path w="18836043" h="3716850">
                <a:moveTo>
                  <a:pt x="0" y="0"/>
                </a:moveTo>
                <a:lnTo>
                  <a:pt x="18836043" y="0"/>
                </a:lnTo>
                <a:lnTo>
                  <a:pt x="18836043" y="3716850"/>
                </a:lnTo>
                <a:lnTo>
                  <a:pt x="0" y="3716850"/>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US" dirty="0"/>
          </a:p>
        </p:txBody>
      </p:sp>
      <p:sp>
        <p:nvSpPr>
          <p:cNvPr id="3" name="Freeform 3"/>
          <p:cNvSpPr/>
          <p:nvPr/>
        </p:nvSpPr>
        <p:spPr>
          <a:xfrm>
            <a:off x="1" y="2139275"/>
            <a:ext cx="9143999" cy="8147725"/>
          </a:xfrm>
          <a:custGeom>
            <a:avLst/>
            <a:gdLst/>
            <a:ahLst/>
            <a:cxnLst/>
            <a:rect l="l" t="t" r="r" b="b"/>
            <a:pathLst>
              <a:path w="9518539" h="8013896">
                <a:moveTo>
                  <a:pt x="0" y="0"/>
                </a:moveTo>
                <a:lnTo>
                  <a:pt x="9518539" y="0"/>
                </a:lnTo>
                <a:lnTo>
                  <a:pt x="9518539" y="8013895"/>
                </a:lnTo>
                <a:lnTo>
                  <a:pt x="0" y="8013895"/>
                </a:lnTo>
                <a:lnTo>
                  <a:pt x="0" y="0"/>
                </a:lnTo>
                <a:close/>
              </a:path>
            </a:pathLst>
          </a:custGeom>
          <a:blipFill>
            <a:blip r:embed="rId4"/>
            <a:stretch>
              <a:fillRect l="-19102" t="-5263" r="-22695"/>
            </a:stretch>
          </a:blipFill>
        </p:spPr>
        <p:txBody>
          <a:bodyPr/>
          <a:lstStyle/>
          <a:p>
            <a:endParaRPr lang="en-US"/>
          </a:p>
        </p:txBody>
      </p:sp>
      <p:sp>
        <p:nvSpPr>
          <p:cNvPr id="4" name="Freeform 4"/>
          <p:cNvSpPr/>
          <p:nvPr/>
        </p:nvSpPr>
        <p:spPr>
          <a:xfrm>
            <a:off x="9144001" y="2207186"/>
            <a:ext cx="9143999" cy="8079813"/>
          </a:xfrm>
          <a:custGeom>
            <a:avLst/>
            <a:gdLst/>
            <a:ahLst/>
            <a:cxnLst/>
            <a:rect l="l" t="t" r="r" b="b"/>
            <a:pathLst>
              <a:path w="12822233" h="8013896">
                <a:moveTo>
                  <a:pt x="0" y="0"/>
                </a:moveTo>
                <a:lnTo>
                  <a:pt x="12822233" y="0"/>
                </a:lnTo>
                <a:lnTo>
                  <a:pt x="12822233" y="8013895"/>
                </a:lnTo>
                <a:lnTo>
                  <a:pt x="0" y="801389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02528" y="417923"/>
            <a:ext cx="8122522" cy="1182146"/>
          </a:xfrm>
          <a:prstGeom prst="rect">
            <a:avLst/>
          </a:prstGeom>
        </p:spPr>
        <p:txBody>
          <a:bodyPr lIns="0" tIns="0" rIns="0" bIns="0" rtlCol="0" anchor="t">
            <a:spAutoFit/>
          </a:bodyPr>
          <a:lstStyle/>
          <a:p>
            <a:pPr algn="l">
              <a:lnSpc>
                <a:spcPts val="4697"/>
              </a:lnSpc>
            </a:pPr>
            <a:r>
              <a:rPr lang="en-US" sz="3613">
                <a:solidFill>
                  <a:srgbClr val="FFFFFF"/>
                </a:solidFill>
                <a:latin typeface="Klein Bold"/>
                <a:ea typeface="Klein Bold"/>
                <a:cs typeface="Klein Bold"/>
                <a:sym typeface="Klein Bold"/>
              </a:rPr>
              <a:t>Q What is the total revenue by month?</a:t>
            </a:r>
          </a:p>
        </p:txBody>
      </p:sp>
      <p:sp>
        <p:nvSpPr>
          <p:cNvPr id="6" name="TextBox 6"/>
          <p:cNvSpPr txBox="1"/>
          <p:nvPr/>
        </p:nvSpPr>
        <p:spPr>
          <a:xfrm>
            <a:off x="9012854" y="417923"/>
            <a:ext cx="8983606" cy="1303429"/>
          </a:xfrm>
          <a:prstGeom prst="rect">
            <a:avLst/>
          </a:prstGeom>
        </p:spPr>
        <p:txBody>
          <a:bodyPr lIns="0" tIns="0" rIns="0" bIns="0" rtlCol="0" anchor="t">
            <a:spAutoFit/>
          </a:bodyPr>
          <a:lstStyle/>
          <a:p>
            <a:pPr algn="l">
              <a:lnSpc>
                <a:spcPts val="5195"/>
              </a:lnSpc>
            </a:pPr>
            <a:r>
              <a:rPr lang="en-US" sz="3996">
                <a:solidFill>
                  <a:srgbClr val="FFFFFF"/>
                </a:solidFill>
                <a:latin typeface="Klein Bold"/>
                <a:ea typeface="Klein Bold"/>
                <a:cs typeface="Klein Bold"/>
                <a:sym typeface="Klein Bold"/>
              </a:rPr>
              <a:t>Q What month had the largest  COGS?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660</Words>
  <Application>Microsoft Macintosh PowerPoint</Application>
  <PresentationFormat>Custom</PresentationFormat>
  <Paragraphs>69</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Open Sans Bold</vt:lpstr>
      <vt:lpstr>Poppins Bold</vt:lpstr>
      <vt:lpstr>Klein</vt:lpstr>
      <vt:lpstr>Helios Bold</vt:lpstr>
      <vt:lpstr>Helios</vt:lpstr>
      <vt:lpstr>Klein Bold</vt:lpstr>
      <vt:lpstr>Calibri</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Data Analysis</dc:title>
  <cp:lastModifiedBy>5138</cp:lastModifiedBy>
  <cp:revision>3</cp:revision>
  <dcterms:created xsi:type="dcterms:W3CDTF">2006-08-16T00:00:00Z</dcterms:created>
  <dcterms:modified xsi:type="dcterms:W3CDTF">2024-07-31T17:02:49Z</dcterms:modified>
  <dc:identifier>DAGMhhXUUXI</dc:identifier>
</cp:coreProperties>
</file>